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62" r:id="rId6"/>
    <p:sldId id="259" r:id="rId7"/>
    <p:sldId id="271" r:id="rId8"/>
    <p:sldId id="263" r:id="rId9"/>
    <p:sldId id="264" r:id="rId10"/>
    <p:sldId id="265" r:id="rId11"/>
    <p:sldId id="266" r:id="rId12"/>
    <p:sldId id="267" r:id="rId13"/>
    <p:sldId id="268" r:id="rId14"/>
    <p:sldId id="269" r:id="rId15"/>
    <p:sldId id="273" r:id="rId16"/>
    <p:sldId id="270" r:id="rId17"/>
    <p:sldId id="272" r:id="rId18"/>
    <p:sldId id="278" r:id="rId19"/>
    <p:sldId id="279" r:id="rId20"/>
    <p:sldId id="276" r:id="rId21"/>
    <p:sldId id="277" r:id="rId22"/>
    <p:sldId id="280" r:id="rId23"/>
    <p:sldId id="275" r:id="rId24"/>
    <p:sldId id="281" r:id="rId25"/>
    <p:sldId id="284" r:id="rId26"/>
    <p:sldId id="274" r:id="rId27"/>
    <p:sldId id="282" r:id="rId28"/>
    <p:sldId id="283" r:id="rId29"/>
    <p:sldId id="285" r:id="rId30"/>
    <p:sldId id="286" r:id="rId31"/>
    <p:sldId id="287" r:id="rId32"/>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64905-8665-664B-8850-85F0F1C35AE4}" v="830" dt="2023-09-02T21:05:46.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327"/>
  </p:normalViewPr>
  <p:slideViewPr>
    <p:cSldViewPr snapToGrid="0">
      <p:cViewPr varScale="1">
        <p:scale>
          <a:sx n="104" d="100"/>
          <a:sy n="104" d="100"/>
        </p:scale>
        <p:origin x="21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1385A-3B69-834C-6D44-985657A299F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6C16A15D-5446-D885-DBA5-9A3E5C3E61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0C18CD65-47BE-6A55-0EA0-5D637864246E}"/>
              </a:ext>
            </a:extLst>
          </p:cNvPr>
          <p:cNvSpPr>
            <a:spLocks noGrp="1"/>
          </p:cNvSpPr>
          <p:nvPr>
            <p:ph type="dt" sz="half" idx="10"/>
          </p:nvPr>
        </p:nvSpPr>
        <p:spPr/>
        <p:txBody>
          <a:bodyPr/>
          <a:lstStyle/>
          <a:p>
            <a:fld id="{BB740568-996D-AA49-81A6-3872932D2463}" type="datetimeFigureOut">
              <a:rPr lang="en-IT" smtClean="0"/>
              <a:t>02/09/23</a:t>
            </a:fld>
            <a:endParaRPr lang="en-IT"/>
          </a:p>
        </p:txBody>
      </p:sp>
      <p:sp>
        <p:nvSpPr>
          <p:cNvPr id="5" name="Footer Placeholder 4">
            <a:extLst>
              <a:ext uri="{FF2B5EF4-FFF2-40B4-BE49-F238E27FC236}">
                <a16:creationId xmlns:a16="http://schemas.microsoft.com/office/drawing/2014/main" id="{1C6EECD9-4D71-7586-F835-AE0180AF075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656B8863-D97A-7CFC-8E69-8ABAC255C9AB}"/>
              </a:ext>
            </a:extLst>
          </p:cNvPr>
          <p:cNvSpPr>
            <a:spLocks noGrp="1"/>
          </p:cNvSpPr>
          <p:nvPr>
            <p:ph type="sldNum" sz="quarter" idx="12"/>
          </p:nvPr>
        </p:nvSpPr>
        <p:spPr/>
        <p:txBody>
          <a:bodyPr/>
          <a:lstStyle/>
          <a:p>
            <a:fld id="{D77F4D51-7E19-F84F-B3F8-306194F203C8}" type="slidenum">
              <a:rPr lang="en-IT" smtClean="0"/>
              <a:t>‹#›</a:t>
            </a:fld>
            <a:endParaRPr lang="en-IT"/>
          </a:p>
        </p:txBody>
      </p:sp>
    </p:spTree>
    <p:extLst>
      <p:ext uri="{BB962C8B-B14F-4D97-AF65-F5344CB8AC3E}">
        <p14:creationId xmlns:p14="http://schemas.microsoft.com/office/powerpoint/2010/main" val="1257965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0265-3080-6236-9AAC-4D5282EFE3CA}"/>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3F1ACCC7-9856-E304-6B69-A53B1B74932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211EAB57-E334-E7F4-B63F-331D536DBA6B}"/>
              </a:ext>
            </a:extLst>
          </p:cNvPr>
          <p:cNvSpPr>
            <a:spLocks noGrp="1"/>
          </p:cNvSpPr>
          <p:nvPr>
            <p:ph type="dt" sz="half" idx="10"/>
          </p:nvPr>
        </p:nvSpPr>
        <p:spPr/>
        <p:txBody>
          <a:bodyPr/>
          <a:lstStyle/>
          <a:p>
            <a:fld id="{BB740568-996D-AA49-81A6-3872932D2463}" type="datetimeFigureOut">
              <a:rPr lang="en-IT" smtClean="0"/>
              <a:t>02/09/23</a:t>
            </a:fld>
            <a:endParaRPr lang="en-IT"/>
          </a:p>
        </p:txBody>
      </p:sp>
      <p:sp>
        <p:nvSpPr>
          <p:cNvPr id="5" name="Footer Placeholder 4">
            <a:extLst>
              <a:ext uri="{FF2B5EF4-FFF2-40B4-BE49-F238E27FC236}">
                <a16:creationId xmlns:a16="http://schemas.microsoft.com/office/drawing/2014/main" id="{9B884BD9-CCCD-52CC-68D5-3871FC015F2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3D0D1C95-A045-9CEB-7C08-69FEE15F8865}"/>
              </a:ext>
            </a:extLst>
          </p:cNvPr>
          <p:cNvSpPr>
            <a:spLocks noGrp="1"/>
          </p:cNvSpPr>
          <p:nvPr>
            <p:ph type="sldNum" sz="quarter" idx="12"/>
          </p:nvPr>
        </p:nvSpPr>
        <p:spPr/>
        <p:txBody>
          <a:bodyPr/>
          <a:lstStyle/>
          <a:p>
            <a:fld id="{D77F4D51-7E19-F84F-B3F8-306194F203C8}" type="slidenum">
              <a:rPr lang="en-IT" smtClean="0"/>
              <a:t>‹#›</a:t>
            </a:fld>
            <a:endParaRPr lang="en-IT"/>
          </a:p>
        </p:txBody>
      </p:sp>
    </p:spTree>
    <p:extLst>
      <p:ext uri="{BB962C8B-B14F-4D97-AF65-F5344CB8AC3E}">
        <p14:creationId xmlns:p14="http://schemas.microsoft.com/office/powerpoint/2010/main" val="320656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11B59-5F5E-F322-B042-AFFCC9BD18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A3A0743B-17CD-4A7B-8D71-3E035F768EE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B79A2597-2C4C-DFC0-DC01-D52053892396}"/>
              </a:ext>
            </a:extLst>
          </p:cNvPr>
          <p:cNvSpPr>
            <a:spLocks noGrp="1"/>
          </p:cNvSpPr>
          <p:nvPr>
            <p:ph type="dt" sz="half" idx="10"/>
          </p:nvPr>
        </p:nvSpPr>
        <p:spPr/>
        <p:txBody>
          <a:bodyPr/>
          <a:lstStyle/>
          <a:p>
            <a:fld id="{BB740568-996D-AA49-81A6-3872932D2463}" type="datetimeFigureOut">
              <a:rPr lang="en-IT" smtClean="0"/>
              <a:t>02/09/23</a:t>
            </a:fld>
            <a:endParaRPr lang="en-IT"/>
          </a:p>
        </p:txBody>
      </p:sp>
      <p:sp>
        <p:nvSpPr>
          <p:cNvPr id="5" name="Footer Placeholder 4">
            <a:extLst>
              <a:ext uri="{FF2B5EF4-FFF2-40B4-BE49-F238E27FC236}">
                <a16:creationId xmlns:a16="http://schemas.microsoft.com/office/drawing/2014/main" id="{D8F8116D-A6F6-463D-5FAC-7D8E6D528238}"/>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A8FFFC1-7AEC-CFA9-C09B-02D850D5A247}"/>
              </a:ext>
            </a:extLst>
          </p:cNvPr>
          <p:cNvSpPr>
            <a:spLocks noGrp="1"/>
          </p:cNvSpPr>
          <p:nvPr>
            <p:ph type="sldNum" sz="quarter" idx="12"/>
          </p:nvPr>
        </p:nvSpPr>
        <p:spPr/>
        <p:txBody>
          <a:bodyPr/>
          <a:lstStyle/>
          <a:p>
            <a:fld id="{D77F4D51-7E19-F84F-B3F8-306194F203C8}" type="slidenum">
              <a:rPr lang="en-IT" smtClean="0"/>
              <a:t>‹#›</a:t>
            </a:fld>
            <a:endParaRPr lang="en-IT"/>
          </a:p>
        </p:txBody>
      </p:sp>
    </p:spTree>
    <p:extLst>
      <p:ext uri="{BB962C8B-B14F-4D97-AF65-F5344CB8AC3E}">
        <p14:creationId xmlns:p14="http://schemas.microsoft.com/office/powerpoint/2010/main" val="263002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857A-25C9-F8EA-FC2E-80A7D2A48CB7}"/>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5C3CFF94-B0CC-2E5C-8005-E17C5C68B35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319233E6-EE3A-BBF4-958A-BE38B6CE3D9A}"/>
              </a:ext>
            </a:extLst>
          </p:cNvPr>
          <p:cNvSpPr>
            <a:spLocks noGrp="1"/>
          </p:cNvSpPr>
          <p:nvPr>
            <p:ph type="dt" sz="half" idx="10"/>
          </p:nvPr>
        </p:nvSpPr>
        <p:spPr/>
        <p:txBody>
          <a:bodyPr/>
          <a:lstStyle/>
          <a:p>
            <a:fld id="{BB740568-996D-AA49-81A6-3872932D2463}" type="datetimeFigureOut">
              <a:rPr lang="en-IT" smtClean="0"/>
              <a:t>02/09/23</a:t>
            </a:fld>
            <a:endParaRPr lang="en-IT"/>
          </a:p>
        </p:txBody>
      </p:sp>
      <p:sp>
        <p:nvSpPr>
          <p:cNvPr id="5" name="Footer Placeholder 4">
            <a:extLst>
              <a:ext uri="{FF2B5EF4-FFF2-40B4-BE49-F238E27FC236}">
                <a16:creationId xmlns:a16="http://schemas.microsoft.com/office/drawing/2014/main" id="{E4E303C6-2F36-1056-4346-E977C441D6C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3FBFB09-BADA-C0D1-C389-37B75B7DB28A}"/>
              </a:ext>
            </a:extLst>
          </p:cNvPr>
          <p:cNvSpPr>
            <a:spLocks noGrp="1"/>
          </p:cNvSpPr>
          <p:nvPr>
            <p:ph type="sldNum" sz="quarter" idx="12"/>
          </p:nvPr>
        </p:nvSpPr>
        <p:spPr/>
        <p:txBody>
          <a:bodyPr/>
          <a:lstStyle/>
          <a:p>
            <a:fld id="{D77F4D51-7E19-F84F-B3F8-306194F203C8}" type="slidenum">
              <a:rPr lang="en-IT" smtClean="0"/>
              <a:t>‹#›</a:t>
            </a:fld>
            <a:endParaRPr lang="en-IT"/>
          </a:p>
        </p:txBody>
      </p:sp>
    </p:spTree>
    <p:extLst>
      <p:ext uri="{BB962C8B-B14F-4D97-AF65-F5344CB8AC3E}">
        <p14:creationId xmlns:p14="http://schemas.microsoft.com/office/powerpoint/2010/main" val="404814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22B24-57FC-D4CA-772B-F465DE09E6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FB31BCDB-B6D4-09B2-E863-1681E3957C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643010B-4FA9-5A01-8F9E-E08683437AE1}"/>
              </a:ext>
            </a:extLst>
          </p:cNvPr>
          <p:cNvSpPr>
            <a:spLocks noGrp="1"/>
          </p:cNvSpPr>
          <p:nvPr>
            <p:ph type="dt" sz="half" idx="10"/>
          </p:nvPr>
        </p:nvSpPr>
        <p:spPr/>
        <p:txBody>
          <a:bodyPr/>
          <a:lstStyle/>
          <a:p>
            <a:fld id="{BB740568-996D-AA49-81A6-3872932D2463}" type="datetimeFigureOut">
              <a:rPr lang="en-IT" smtClean="0"/>
              <a:t>02/09/23</a:t>
            </a:fld>
            <a:endParaRPr lang="en-IT"/>
          </a:p>
        </p:txBody>
      </p:sp>
      <p:sp>
        <p:nvSpPr>
          <p:cNvPr id="5" name="Footer Placeholder 4">
            <a:extLst>
              <a:ext uri="{FF2B5EF4-FFF2-40B4-BE49-F238E27FC236}">
                <a16:creationId xmlns:a16="http://schemas.microsoft.com/office/drawing/2014/main" id="{135E6479-0032-9698-485E-47ABDBCB10F3}"/>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E6817362-9583-08F0-8262-953004A30F0D}"/>
              </a:ext>
            </a:extLst>
          </p:cNvPr>
          <p:cNvSpPr>
            <a:spLocks noGrp="1"/>
          </p:cNvSpPr>
          <p:nvPr>
            <p:ph type="sldNum" sz="quarter" idx="12"/>
          </p:nvPr>
        </p:nvSpPr>
        <p:spPr/>
        <p:txBody>
          <a:bodyPr/>
          <a:lstStyle/>
          <a:p>
            <a:fld id="{D77F4D51-7E19-F84F-B3F8-306194F203C8}" type="slidenum">
              <a:rPr lang="en-IT" smtClean="0"/>
              <a:t>‹#›</a:t>
            </a:fld>
            <a:endParaRPr lang="en-IT"/>
          </a:p>
        </p:txBody>
      </p:sp>
    </p:spTree>
    <p:extLst>
      <p:ext uri="{BB962C8B-B14F-4D97-AF65-F5344CB8AC3E}">
        <p14:creationId xmlns:p14="http://schemas.microsoft.com/office/powerpoint/2010/main" val="37627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8CBE-8DE4-E5E6-57CA-CA6C491C0A5C}"/>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298FD418-827A-7FDD-E84B-E1A0AA98BF1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F2D99C39-590F-55A3-2D9E-987243F335B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3F262B16-982E-BBFA-3715-B5DB90F265FC}"/>
              </a:ext>
            </a:extLst>
          </p:cNvPr>
          <p:cNvSpPr>
            <a:spLocks noGrp="1"/>
          </p:cNvSpPr>
          <p:nvPr>
            <p:ph type="dt" sz="half" idx="10"/>
          </p:nvPr>
        </p:nvSpPr>
        <p:spPr/>
        <p:txBody>
          <a:bodyPr/>
          <a:lstStyle/>
          <a:p>
            <a:fld id="{BB740568-996D-AA49-81A6-3872932D2463}" type="datetimeFigureOut">
              <a:rPr lang="en-IT" smtClean="0"/>
              <a:t>02/09/23</a:t>
            </a:fld>
            <a:endParaRPr lang="en-IT"/>
          </a:p>
        </p:txBody>
      </p:sp>
      <p:sp>
        <p:nvSpPr>
          <p:cNvPr id="6" name="Footer Placeholder 5">
            <a:extLst>
              <a:ext uri="{FF2B5EF4-FFF2-40B4-BE49-F238E27FC236}">
                <a16:creationId xmlns:a16="http://schemas.microsoft.com/office/drawing/2014/main" id="{37FAB199-CED1-3B1E-D4EA-CEFEBF5C4AE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8E6CBA7B-6E58-DDAC-3182-07F7CEA839FE}"/>
              </a:ext>
            </a:extLst>
          </p:cNvPr>
          <p:cNvSpPr>
            <a:spLocks noGrp="1"/>
          </p:cNvSpPr>
          <p:nvPr>
            <p:ph type="sldNum" sz="quarter" idx="12"/>
          </p:nvPr>
        </p:nvSpPr>
        <p:spPr/>
        <p:txBody>
          <a:bodyPr/>
          <a:lstStyle/>
          <a:p>
            <a:fld id="{D77F4D51-7E19-F84F-B3F8-306194F203C8}" type="slidenum">
              <a:rPr lang="en-IT" smtClean="0"/>
              <a:t>‹#›</a:t>
            </a:fld>
            <a:endParaRPr lang="en-IT"/>
          </a:p>
        </p:txBody>
      </p:sp>
    </p:spTree>
    <p:extLst>
      <p:ext uri="{BB962C8B-B14F-4D97-AF65-F5344CB8AC3E}">
        <p14:creationId xmlns:p14="http://schemas.microsoft.com/office/powerpoint/2010/main" val="415061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90192-8A9F-E582-EBF3-A9A9C9FDD10B}"/>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FC728E9C-18B8-6799-FB0E-03C03A1A0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EF468C0-479A-C99B-0E80-57161A8F72A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027D2249-3385-737A-4DD8-2B28D821AD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BD084C6-B0A9-C0FD-D255-80126FA4DD5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B32FE270-2EB3-DD19-E46E-0010163987B8}"/>
              </a:ext>
            </a:extLst>
          </p:cNvPr>
          <p:cNvSpPr>
            <a:spLocks noGrp="1"/>
          </p:cNvSpPr>
          <p:nvPr>
            <p:ph type="dt" sz="half" idx="10"/>
          </p:nvPr>
        </p:nvSpPr>
        <p:spPr/>
        <p:txBody>
          <a:bodyPr/>
          <a:lstStyle/>
          <a:p>
            <a:fld id="{BB740568-996D-AA49-81A6-3872932D2463}" type="datetimeFigureOut">
              <a:rPr lang="en-IT" smtClean="0"/>
              <a:t>02/09/23</a:t>
            </a:fld>
            <a:endParaRPr lang="en-IT"/>
          </a:p>
        </p:txBody>
      </p:sp>
      <p:sp>
        <p:nvSpPr>
          <p:cNvPr id="8" name="Footer Placeholder 7">
            <a:extLst>
              <a:ext uri="{FF2B5EF4-FFF2-40B4-BE49-F238E27FC236}">
                <a16:creationId xmlns:a16="http://schemas.microsoft.com/office/drawing/2014/main" id="{1D28AF49-3534-B99A-6C18-673497D087FC}"/>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EDCB1399-CCC5-F277-9B10-784FA76FDA1D}"/>
              </a:ext>
            </a:extLst>
          </p:cNvPr>
          <p:cNvSpPr>
            <a:spLocks noGrp="1"/>
          </p:cNvSpPr>
          <p:nvPr>
            <p:ph type="sldNum" sz="quarter" idx="12"/>
          </p:nvPr>
        </p:nvSpPr>
        <p:spPr/>
        <p:txBody>
          <a:bodyPr/>
          <a:lstStyle/>
          <a:p>
            <a:fld id="{D77F4D51-7E19-F84F-B3F8-306194F203C8}" type="slidenum">
              <a:rPr lang="en-IT" smtClean="0"/>
              <a:t>‹#›</a:t>
            </a:fld>
            <a:endParaRPr lang="en-IT"/>
          </a:p>
        </p:txBody>
      </p:sp>
    </p:spTree>
    <p:extLst>
      <p:ext uri="{BB962C8B-B14F-4D97-AF65-F5344CB8AC3E}">
        <p14:creationId xmlns:p14="http://schemas.microsoft.com/office/powerpoint/2010/main" val="3099200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DBA5-1E3C-4598-75D8-A1A95214500E}"/>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2A8AEC35-8C4D-1A29-8A79-99D5AB810947}"/>
              </a:ext>
            </a:extLst>
          </p:cNvPr>
          <p:cNvSpPr>
            <a:spLocks noGrp="1"/>
          </p:cNvSpPr>
          <p:nvPr>
            <p:ph type="dt" sz="half" idx="10"/>
          </p:nvPr>
        </p:nvSpPr>
        <p:spPr/>
        <p:txBody>
          <a:bodyPr/>
          <a:lstStyle/>
          <a:p>
            <a:fld id="{BB740568-996D-AA49-81A6-3872932D2463}" type="datetimeFigureOut">
              <a:rPr lang="en-IT" smtClean="0"/>
              <a:t>02/09/23</a:t>
            </a:fld>
            <a:endParaRPr lang="en-IT"/>
          </a:p>
        </p:txBody>
      </p:sp>
      <p:sp>
        <p:nvSpPr>
          <p:cNvPr id="4" name="Footer Placeholder 3">
            <a:extLst>
              <a:ext uri="{FF2B5EF4-FFF2-40B4-BE49-F238E27FC236}">
                <a16:creationId xmlns:a16="http://schemas.microsoft.com/office/drawing/2014/main" id="{9315BC9F-F63A-01DA-F4AC-7F2B579AF907}"/>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81F51557-5EA5-CA92-C518-0D6D3195CB28}"/>
              </a:ext>
            </a:extLst>
          </p:cNvPr>
          <p:cNvSpPr>
            <a:spLocks noGrp="1"/>
          </p:cNvSpPr>
          <p:nvPr>
            <p:ph type="sldNum" sz="quarter" idx="12"/>
          </p:nvPr>
        </p:nvSpPr>
        <p:spPr/>
        <p:txBody>
          <a:bodyPr/>
          <a:lstStyle/>
          <a:p>
            <a:fld id="{D77F4D51-7E19-F84F-B3F8-306194F203C8}" type="slidenum">
              <a:rPr lang="en-IT" smtClean="0"/>
              <a:t>‹#›</a:t>
            </a:fld>
            <a:endParaRPr lang="en-IT"/>
          </a:p>
        </p:txBody>
      </p:sp>
    </p:spTree>
    <p:extLst>
      <p:ext uri="{BB962C8B-B14F-4D97-AF65-F5344CB8AC3E}">
        <p14:creationId xmlns:p14="http://schemas.microsoft.com/office/powerpoint/2010/main" val="3336327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7958DC-7D2C-B75D-2484-99ABCF62F553}"/>
              </a:ext>
            </a:extLst>
          </p:cNvPr>
          <p:cNvSpPr>
            <a:spLocks noGrp="1"/>
          </p:cNvSpPr>
          <p:nvPr>
            <p:ph type="dt" sz="half" idx="10"/>
          </p:nvPr>
        </p:nvSpPr>
        <p:spPr/>
        <p:txBody>
          <a:bodyPr/>
          <a:lstStyle/>
          <a:p>
            <a:fld id="{BB740568-996D-AA49-81A6-3872932D2463}" type="datetimeFigureOut">
              <a:rPr lang="en-IT" smtClean="0"/>
              <a:t>02/09/23</a:t>
            </a:fld>
            <a:endParaRPr lang="en-IT"/>
          </a:p>
        </p:txBody>
      </p:sp>
      <p:sp>
        <p:nvSpPr>
          <p:cNvPr id="3" name="Footer Placeholder 2">
            <a:extLst>
              <a:ext uri="{FF2B5EF4-FFF2-40B4-BE49-F238E27FC236}">
                <a16:creationId xmlns:a16="http://schemas.microsoft.com/office/drawing/2014/main" id="{E9245012-DC64-FDAB-66A4-2CB46DF7F8EA}"/>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6683DF0B-6849-BB45-72FD-9A96A7E1F420}"/>
              </a:ext>
            </a:extLst>
          </p:cNvPr>
          <p:cNvSpPr>
            <a:spLocks noGrp="1"/>
          </p:cNvSpPr>
          <p:nvPr>
            <p:ph type="sldNum" sz="quarter" idx="12"/>
          </p:nvPr>
        </p:nvSpPr>
        <p:spPr/>
        <p:txBody>
          <a:bodyPr/>
          <a:lstStyle/>
          <a:p>
            <a:fld id="{D77F4D51-7E19-F84F-B3F8-306194F203C8}" type="slidenum">
              <a:rPr lang="en-IT" smtClean="0"/>
              <a:t>‹#›</a:t>
            </a:fld>
            <a:endParaRPr lang="en-IT"/>
          </a:p>
        </p:txBody>
      </p:sp>
    </p:spTree>
    <p:extLst>
      <p:ext uri="{BB962C8B-B14F-4D97-AF65-F5344CB8AC3E}">
        <p14:creationId xmlns:p14="http://schemas.microsoft.com/office/powerpoint/2010/main" val="2508929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7E75-3A6B-B39D-EC77-EC415DA4D01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00E0D7D9-33FE-58C3-D79F-2685C2B66A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A39CE4EA-82F7-BC75-7C31-E75F4EFBE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A270F2-50E0-08F1-DBE8-F8C651139C7F}"/>
              </a:ext>
            </a:extLst>
          </p:cNvPr>
          <p:cNvSpPr>
            <a:spLocks noGrp="1"/>
          </p:cNvSpPr>
          <p:nvPr>
            <p:ph type="dt" sz="half" idx="10"/>
          </p:nvPr>
        </p:nvSpPr>
        <p:spPr/>
        <p:txBody>
          <a:bodyPr/>
          <a:lstStyle/>
          <a:p>
            <a:fld id="{BB740568-996D-AA49-81A6-3872932D2463}" type="datetimeFigureOut">
              <a:rPr lang="en-IT" smtClean="0"/>
              <a:t>02/09/23</a:t>
            </a:fld>
            <a:endParaRPr lang="en-IT"/>
          </a:p>
        </p:txBody>
      </p:sp>
      <p:sp>
        <p:nvSpPr>
          <p:cNvPr id="6" name="Footer Placeholder 5">
            <a:extLst>
              <a:ext uri="{FF2B5EF4-FFF2-40B4-BE49-F238E27FC236}">
                <a16:creationId xmlns:a16="http://schemas.microsoft.com/office/drawing/2014/main" id="{65C150EA-AA78-26A6-EA8B-B0AB13229EAB}"/>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645293A4-EEDF-5596-2A41-39A42B511956}"/>
              </a:ext>
            </a:extLst>
          </p:cNvPr>
          <p:cNvSpPr>
            <a:spLocks noGrp="1"/>
          </p:cNvSpPr>
          <p:nvPr>
            <p:ph type="sldNum" sz="quarter" idx="12"/>
          </p:nvPr>
        </p:nvSpPr>
        <p:spPr/>
        <p:txBody>
          <a:bodyPr/>
          <a:lstStyle/>
          <a:p>
            <a:fld id="{D77F4D51-7E19-F84F-B3F8-306194F203C8}" type="slidenum">
              <a:rPr lang="en-IT" smtClean="0"/>
              <a:t>‹#›</a:t>
            </a:fld>
            <a:endParaRPr lang="en-IT"/>
          </a:p>
        </p:txBody>
      </p:sp>
    </p:spTree>
    <p:extLst>
      <p:ext uri="{BB962C8B-B14F-4D97-AF65-F5344CB8AC3E}">
        <p14:creationId xmlns:p14="http://schemas.microsoft.com/office/powerpoint/2010/main" val="4091846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DBDD-CA95-5C25-66E1-3FD3C7CD0D6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341920DB-6849-1532-00ED-FDBC194B3A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6BD7A19C-58F8-9327-2EDB-034E9BCCB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A48273-B10E-FAD1-9E79-60B0C388E8F8}"/>
              </a:ext>
            </a:extLst>
          </p:cNvPr>
          <p:cNvSpPr>
            <a:spLocks noGrp="1"/>
          </p:cNvSpPr>
          <p:nvPr>
            <p:ph type="dt" sz="half" idx="10"/>
          </p:nvPr>
        </p:nvSpPr>
        <p:spPr/>
        <p:txBody>
          <a:bodyPr/>
          <a:lstStyle/>
          <a:p>
            <a:fld id="{BB740568-996D-AA49-81A6-3872932D2463}" type="datetimeFigureOut">
              <a:rPr lang="en-IT" smtClean="0"/>
              <a:t>02/09/23</a:t>
            </a:fld>
            <a:endParaRPr lang="en-IT"/>
          </a:p>
        </p:txBody>
      </p:sp>
      <p:sp>
        <p:nvSpPr>
          <p:cNvPr id="6" name="Footer Placeholder 5">
            <a:extLst>
              <a:ext uri="{FF2B5EF4-FFF2-40B4-BE49-F238E27FC236}">
                <a16:creationId xmlns:a16="http://schemas.microsoft.com/office/drawing/2014/main" id="{0CF4ACD6-AD20-CF07-DB12-3E5F20FB082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225A36E4-86D2-8A66-3A38-DEC635A540A5}"/>
              </a:ext>
            </a:extLst>
          </p:cNvPr>
          <p:cNvSpPr>
            <a:spLocks noGrp="1"/>
          </p:cNvSpPr>
          <p:nvPr>
            <p:ph type="sldNum" sz="quarter" idx="12"/>
          </p:nvPr>
        </p:nvSpPr>
        <p:spPr/>
        <p:txBody>
          <a:bodyPr/>
          <a:lstStyle/>
          <a:p>
            <a:fld id="{D77F4D51-7E19-F84F-B3F8-306194F203C8}" type="slidenum">
              <a:rPr lang="en-IT" smtClean="0"/>
              <a:t>‹#›</a:t>
            </a:fld>
            <a:endParaRPr lang="en-IT"/>
          </a:p>
        </p:txBody>
      </p:sp>
    </p:spTree>
    <p:extLst>
      <p:ext uri="{BB962C8B-B14F-4D97-AF65-F5344CB8AC3E}">
        <p14:creationId xmlns:p14="http://schemas.microsoft.com/office/powerpoint/2010/main" val="2158933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D2B017-849B-B90A-82A4-3AE861D007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08E699ED-8EB3-84B2-3528-D3527FB13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F142AB20-B8F7-628A-43C7-A78A4D727B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40568-996D-AA49-81A6-3872932D2463}" type="datetimeFigureOut">
              <a:rPr lang="en-IT" smtClean="0"/>
              <a:t>02/09/23</a:t>
            </a:fld>
            <a:endParaRPr lang="en-IT"/>
          </a:p>
        </p:txBody>
      </p:sp>
      <p:sp>
        <p:nvSpPr>
          <p:cNvPr id="5" name="Footer Placeholder 4">
            <a:extLst>
              <a:ext uri="{FF2B5EF4-FFF2-40B4-BE49-F238E27FC236}">
                <a16:creationId xmlns:a16="http://schemas.microsoft.com/office/drawing/2014/main" id="{C36C543F-6630-0C68-2930-342D739790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C88B94DA-5BB5-97B9-8B0F-FD0646FEDA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F4D51-7E19-F84F-B3F8-306194F203C8}" type="slidenum">
              <a:rPr lang="en-IT" smtClean="0"/>
              <a:t>‹#›</a:t>
            </a:fld>
            <a:endParaRPr lang="en-IT"/>
          </a:p>
        </p:txBody>
      </p:sp>
    </p:spTree>
    <p:extLst>
      <p:ext uri="{BB962C8B-B14F-4D97-AF65-F5344CB8AC3E}">
        <p14:creationId xmlns:p14="http://schemas.microsoft.com/office/powerpoint/2010/main" val="3996484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7.emf"/><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6.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3.emf"/></Relationships>
</file>

<file path=ppt/slides/_rels/slide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2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44.emf"/></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47.png"/><Relationship Id="rId4" Type="http://schemas.openxmlformats.org/officeDocument/2006/relationships/image" Target="../media/image46.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50.emf"/><Relationship Id="rId5" Type="http://schemas.openxmlformats.org/officeDocument/2006/relationships/image" Target="../media/image49.png"/><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65.emf"/><Relationship Id="rId5" Type="http://schemas.openxmlformats.org/officeDocument/2006/relationships/image" Target="../media/image62.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68.emf"/><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1E935-E33A-E038-0165-57A8961981BA}"/>
              </a:ext>
            </a:extLst>
          </p:cNvPr>
          <p:cNvSpPr>
            <a:spLocks noGrp="1"/>
          </p:cNvSpPr>
          <p:nvPr>
            <p:ph type="ctrTitle"/>
          </p:nvPr>
        </p:nvSpPr>
        <p:spPr/>
        <p:txBody>
          <a:bodyPr/>
          <a:lstStyle/>
          <a:p>
            <a:r>
              <a:rPr lang="en-IT" dirty="0"/>
              <a:t>La nozione di sforzo</a:t>
            </a:r>
          </a:p>
        </p:txBody>
      </p:sp>
      <p:sp>
        <p:nvSpPr>
          <p:cNvPr id="3" name="Subtitle 2">
            <a:extLst>
              <a:ext uri="{FF2B5EF4-FFF2-40B4-BE49-F238E27FC236}">
                <a16:creationId xmlns:a16="http://schemas.microsoft.com/office/drawing/2014/main" id="{AAEBFFCB-5E85-1475-9FA0-550A62A21C42}"/>
              </a:ext>
            </a:extLst>
          </p:cNvPr>
          <p:cNvSpPr>
            <a:spLocks noGrp="1"/>
          </p:cNvSpPr>
          <p:nvPr>
            <p:ph type="subTitle" idx="1"/>
          </p:nvPr>
        </p:nvSpPr>
        <p:spPr/>
        <p:txBody>
          <a:bodyPr/>
          <a:lstStyle/>
          <a:p>
            <a:r>
              <a:rPr lang="en-IT" dirty="0"/>
              <a:t>Riferimenti: Casini &amp; Vasta Cap. 14 e Hibbeler Cap. 3 </a:t>
            </a:r>
          </a:p>
        </p:txBody>
      </p:sp>
    </p:spTree>
    <p:extLst>
      <p:ext uri="{BB962C8B-B14F-4D97-AF65-F5344CB8AC3E}">
        <p14:creationId xmlns:p14="http://schemas.microsoft.com/office/powerpoint/2010/main" val="3278313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F831-0B66-8379-5F39-CD671BD559B0}"/>
              </a:ext>
            </a:extLst>
          </p:cNvPr>
          <p:cNvSpPr>
            <a:spLocks noGrp="1"/>
          </p:cNvSpPr>
          <p:nvPr>
            <p:ph type="title"/>
          </p:nvPr>
        </p:nvSpPr>
        <p:spPr>
          <a:xfrm>
            <a:off x="838200" y="523081"/>
            <a:ext cx="10515600" cy="315912"/>
          </a:xfrm>
        </p:spPr>
        <p:txBody>
          <a:bodyPr>
            <a:normAutofit fontScale="90000"/>
          </a:bodyPr>
          <a:lstStyle/>
          <a:p>
            <a:r>
              <a:rPr lang="en-GB" b="1" i="0" u="none" strike="noStrike" dirty="0" err="1">
                <a:solidFill>
                  <a:srgbClr val="357B7B"/>
                </a:solidFill>
                <a:effectLst/>
                <a:latin typeface="freight-text-pro"/>
              </a:rPr>
              <a:t>Equazioni</a:t>
            </a:r>
            <a:r>
              <a:rPr lang="en-GB" b="1" i="0" u="none" strike="noStrike" dirty="0">
                <a:solidFill>
                  <a:srgbClr val="357B7B"/>
                </a:solidFill>
                <a:effectLst/>
                <a:latin typeface="freight-text-pro"/>
              </a:rPr>
              <a:t> indefinite di </a:t>
            </a:r>
            <a:r>
              <a:rPr lang="en-GB" b="1" i="0" u="none" strike="noStrike" dirty="0" err="1">
                <a:solidFill>
                  <a:srgbClr val="357B7B"/>
                </a:solidFill>
                <a:effectLst/>
                <a:latin typeface="freight-text-pro"/>
              </a:rPr>
              <a:t>equilibrio</a:t>
            </a:r>
            <a:br>
              <a:rPr lang="en-GB" b="1" i="0" u="none" strike="noStrike" dirty="0">
                <a:solidFill>
                  <a:srgbClr val="357B7B"/>
                </a:solidFill>
                <a:effectLst/>
                <a:latin typeface="freight-text-pro"/>
              </a:rPr>
            </a:br>
            <a:endParaRPr lang="en-IT" dirty="0"/>
          </a:p>
        </p:txBody>
      </p:sp>
      <p:pic>
        <p:nvPicPr>
          <p:cNvPr id="13" name="Picture 12" descr="\documentclass{article}&#10;\usepackage{amsmath,bbm,mathrsfs}&#10;\setlength\parindent{0em}&#10;\pagestyle{empty}&#10;\begin{document}&#10;&#10;L'equilibrio a traslazione di una parte arbitraria del corpo implica:&#10;$$&#10;\frac{\partial \mathbf{t}_x}{\partial x}+\frac{\partial \mathbf{t}_y}{\partial y}+\frac{\partial \mathbf{t}_z}{\partial z}+\mathbf{b}=\mathbf{0}&#10;$$&#10;Questa formula di riscrive, in termini di componenti della tensione:&#10;$$&#10;\begin{aligned}&#10;&amp; \frac{\partial \sigma_x}{\partial x}+\frac{\partial \tau_{y x}}{\partial y}+\frac{\partial \tau_{z x}}{\partial z}+b_x=0 \\&#10;&amp; \frac{\partial \tau_{x y}}{\partial x}+\frac{\partial \sigma_y}{\partial y}+\frac{\partial \tau_{z y}}{\partial z}+b_y=0 \quad \text { in } \mathscr{C} \\&#10;&amp; \frac{\partial \tau_{x z}}{\partial x}+\frac{\partial \tau_{y z}}{\partial y}+\frac{\partial \sigma_z}{\partial z}+b_z=0&#10;\end{aligned}&#10;$$&#10;&#10;\end{document}" title="IguanaTex Bitmap Display">
            <a:extLst>
              <a:ext uri="{FF2B5EF4-FFF2-40B4-BE49-F238E27FC236}">
                <a16:creationId xmlns:a16="http://schemas.microsoft.com/office/drawing/2014/main" id="{6D0773C1-AAF0-72E9-3658-50EA679797A9}"/>
              </a:ext>
            </a:extLst>
          </p:cNvPr>
          <p:cNvPicPr>
            <a:picLocks noChangeAspect="1"/>
          </p:cNvPicPr>
          <p:nvPr>
            <p:custDataLst>
              <p:tags r:id="rId1"/>
            </p:custDataLst>
          </p:nvPr>
        </p:nvPicPr>
        <p:blipFill>
          <a:blip r:embed="rId3"/>
          <a:stretch>
            <a:fillRect/>
          </a:stretch>
        </p:blipFill>
        <p:spPr>
          <a:xfrm>
            <a:off x="1881809" y="1416878"/>
            <a:ext cx="7416800" cy="3784600"/>
          </a:xfrm>
          <a:prstGeom prst="rect">
            <a:avLst/>
          </a:prstGeom>
        </p:spPr>
      </p:pic>
    </p:spTree>
    <p:extLst>
      <p:ext uri="{BB962C8B-B14F-4D97-AF65-F5344CB8AC3E}">
        <p14:creationId xmlns:p14="http://schemas.microsoft.com/office/powerpoint/2010/main" val="3484582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BF649-D21D-2AD6-813E-BD1C05C05419}"/>
              </a:ext>
            </a:extLst>
          </p:cNvPr>
          <p:cNvSpPr>
            <a:spLocks noGrp="1"/>
          </p:cNvSpPr>
          <p:nvPr>
            <p:ph type="title"/>
          </p:nvPr>
        </p:nvSpPr>
        <p:spPr>
          <a:xfrm>
            <a:off x="838200" y="633481"/>
            <a:ext cx="10515600" cy="340553"/>
          </a:xfrm>
        </p:spPr>
        <p:txBody>
          <a:bodyPr>
            <a:normAutofit fontScale="90000"/>
          </a:bodyPr>
          <a:lstStyle/>
          <a:p>
            <a:r>
              <a:rPr lang="en-GB" b="1" dirty="0" err="1">
                <a:solidFill>
                  <a:srgbClr val="357B7B"/>
                </a:solidFill>
                <a:latin typeface="freight-text-pro"/>
              </a:rPr>
              <a:t>Dimostrazione</a:t>
            </a:r>
            <a:r>
              <a:rPr lang="en-GB" b="1" dirty="0">
                <a:solidFill>
                  <a:srgbClr val="357B7B"/>
                </a:solidFill>
                <a:latin typeface="freight-text-pro"/>
              </a:rPr>
              <a:t> </a:t>
            </a:r>
            <a:r>
              <a:rPr lang="en-GB" b="1" dirty="0" err="1">
                <a:solidFill>
                  <a:srgbClr val="357B7B"/>
                </a:solidFill>
                <a:latin typeface="freight-text-pro"/>
              </a:rPr>
              <a:t>delle</a:t>
            </a:r>
            <a:r>
              <a:rPr lang="en-GB" b="1" dirty="0">
                <a:solidFill>
                  <a:srgbClr val="357B7B"/>
                </a:solidFill>
                <a:latin typeface="freight-text-pro"/>
              </a:rPr>
              <a:t> </a:t>
            </a:r>
            <a:r>
              <a:rPr lang="en-GB" b="1" dirty="0" err="1">
                <a:solidFill>
                  <a:srgbClr val="357B7B"/>
                </a:solidFill>
                <a:latin typeface="freight-text-pro"/>
              </a:rPr>
              <a:t>e</a:t>
            </a:r>
            <a:r>
              <a:rPr lang="en-GB" b="1" i="0" u="none" strike="noStrike" dirty="0" err="1">
                <a:solidFill>
                  <a:srgbClr val="357B7B"/>
                </a:solidFill>
                <a:effectLst/>
                <a:latin typeface="freight-text-pro"/>
              </a:rPr>
              <a:t>quazioni</a:t>
            </a:r>
            <a:r>
              <a:rPr lang="en-GB" b="1" i="0" u="none" strike="noStrike" dirty="0">
                <a:solidFill>
                  <a:srgbClr val="357B7B"/>
                </a:solidFill>
                <a:effectLst/>
                <a:latin typeface="freight-text-pro"/>
              </a:rPr>
              <a:t> indefinite di </a:t>
            </a:r>
            <a:r>
              <a:rPr lang="en-GB" b="1" i="0" u="none" strike="noStrike" dirty="0" err="1">
                <a:solidFill>
                  <a:srgbClr val="357B7B"/>
                </a:solidFill>
                <a:effectLst/>
                <a:latin typeface="freight-text-pro"/>
              </a:rPr>
              <a:t>equilibrio</a:t>
            </a:r>
            <a:br>
              <a:rPr lang="en-GB" b="1" i="0" u="none" strike="noStrike" dirty="0">
                <a:solidFill>
                  <a:srgbClr val="357B7B"/>
                </a:solidFill>
                <a:effectLst/>
                <a:latin typeface="freight-text-pro"/>
              </a:rPr>
            </a:br>
            <a:endParaRPr lang="en-IT" dirty="0"/>
          </a:p>
        </p:txBody>
      </p:sp>
      <p:pic>
        <p:nvPicPr>
          <p:cNvPr id="4" name="Picture 3">
            <a:extLst>
              <a:ext uri="{FF2B5EF4-FFF2-40B4-BE49-F238E27FC236}">
                <a16:creationId xmlns:a16="http://schemas.microsoft.com/office/drawing/2014/main" id="{E9276D07-6732-C87E-1928-416E5E1ED4D2}"/>
              </a:ext>
            </a:extLst>
          </p:cNvPr>
          <p:cNvPicPr>
            <a:picLocks noChangeAspect="1"/>
          </p:cNvPicPr>
          <p:nvPr/>
        </p:nvPicPr>
        <p:blipFill>
          <a:blip r:embed="rId3"/>
          <a:stretch>
            <a:fillRect/>
          </a:stretch>
        </p:blipFill>
        <p:spPr>
          <a:xfrm>
            <a:off x="0" y="1244747"/>
            <a:ext cx="5215116" cy="4368506"/>
          </a:xfrm>
          <a:prstGeom prst="rect">
            <a:avLst/>
          </a:prstGeom>
        </p:spPr>
      </p:pic>
      <p:pic>
        <p:nvPicPr>
          <p:cNvPr id="10" name="Picture 9" descr="\documentclass{article}&#10;\usepackage{amsmath,bbm,mathrsfs}&#10;\setlength\parindent{0em}&#10;\pagestyle{empty}&#10;\begin{document}&#10;&#10;&#10;&#10;1) Si considera una porzione infinitesima di forma parallelepipeda del continuo, con spigoli \(dx, dy, dz\). &#10;&#10;2) Utilizzando il lemma di Cauchy, la tensione \(\mathbf{t}_{-x}\) sulla faccia di normale \(-x\) è \(-\mathbf{t}_x\). Sulla faccia opposta agisce:&#10;$$&#10;\mathbf{t}_x + \frac{\partial \mathbf{t}_x}{\partial x} dx&#10;$$&#10;&#10;3) La somma delle forze sulle facce \(dy dz\) è:&#10;$$&#10;\left( \mathbf{t}_x + \frac{\partial \mathbf{t}_x}{\partial x} dx \right) dy dz - \mathbf{t}_x dy dz&#10;$$&#10;Analogamente per altre facce.&#10;&#10;4) L'equilibrio vettoriale delle forze sull'elemento, considerando anche la forza di volume \(\mathbf{b} dV\), è:&#10;$$&#10;\begin{gathered}&#10;\left(\mathbf{t}_x+\frac{\partial \mathbf{t}_x}{\partial x} d x\right) d y d z-\mathbf{t}_x d y d z+\left(\mathbf{t}_y+\frac{\partial \mathbf{t}_y}{\partial y} d y\right) d x d z-\mathbf{t}_y d x d z \\&#10;+\left(\mathbf{t}_z+\frac{\partial \mathbf{t}_z}{\partial z} d z\right) d x d y-\mathbf{t}_z d x d y+\mathbf{b} d x d y d z=\mathbf{0}&#10;\end{gathered}&#10;$$&#10;Si trova quindi:&#10;$$&#10;\frac{\partial \mathbf{t}_x}{\partial x}+\frac{\partial \mathbf{t}_y}{\partial y}+\frac{\partial \mathbf{t}_z}{\partial z}+\mathbf{b}=\mathbf{0}&#10;$$&#10;&#10;\end{document}" title="IguanaTex Bitmap Display">
            <a:extLst>
              <a:ext uri="{FF2B5EF4-FFF2-40B4-BE49-F238E27FC236}">
                <a16:creationId xmlns:a16="http://schemas.microsoft.com/office/drawing/2014/main" id="{21725355-3ED5-76C7-13D8-9503DFA25E21}"/>
              </a:ext>
            </a:extLst>
          </p:cNvPr>
          <p:cNvPicPr>
            <a:picLocks noChangeAspect="1"/>
          </p:cNvPicPr>
          <p:nvPr>
            <p:custDataLst>
              <p:tags r:id="rId1"/>
            </p:custDataLst>
          </p:nvPr>
        </p:nvPicPr>
        <p:blipFill>
          <a:blip r:embed="rId4"/>
          <a:stretch>
            <a:fillRect/>
          </a:stretch>
        </p:blipFill>
        <p:spPr>
          <a:xfrm>
            <a:off x="5641010" y="803757"/>
            <a:ext cx="6287724" cy="5172750"/>
          </a:xfrm>
          <a:prstGeom prst="rect">
            <a:avLst/>
          </a:prstGeom>
        </p:spPr>
      </p:pic>
    </p:spTree>
    <p:extLst>
      <p:ext uri="{BB962C8B-B14F-4D97-AF65-F5344CB8AC3E}">
        <p14:creationId xmlns:p14="http://schemas.microsoft.com/office/powerpoint/2010/main" val="128431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81E7-7F71-F9DC-8172-1A3500C50E8B}"/>
              </a:ext>
            </a:extLst>
          </p:cNvPr>
          <p:cNvSpPr>
            <a:spLocks noGrp="1"/>
          </p:cNvSpPr>
          <p:nvPr>
            <p:ph type="title"/>
          </p:nvPr>
        </p:nvSpPr>
        <p:spPr>
          <a:xfrm>
            <a:off x="838200" y="0"/>
            <a:ext cx="10515600" cy="1325563"/>
          </a:xfrm>
        </p:spPr>
        <p:txBody>
          <a:bodyPr/>
          <a:lstStyle/>
          <a:p>
            <a:r>
              <a:rPr lang="en-GB" b="1" i="0" u="none" strike="noStrike" dirty="0" err="1">
                <a:solidFill>
                  <a:srgbClr val="357B7B"/>
                </a:solidFill>
                <a:effectLst/>
                <a:latin typeface="freight-text-pro"/>
              </a:rPr>
              <a:t>Reciprocità</a:t>
            </a:r>
            <a:r>
              <a:rPr lang="en-GB" b="1" i="0" u="none" strike="noStrike" dirty="0">
                <a:solidFill>
                  <a:srgbClr val="357B7B"/>
                </a:solidFill>
                <a:effectLst/>
                <a:latin typeface="freight-text-pro"/>
              </a:rPr>
              <a:t> </a:t>
            </a:r>
            <a:r>
              <a:rPr lang="en-GB" b="1" i="0" u="none" strike="noStrike" dirty="0" err="1">
                <a:solidFill>
                  <a:srgbClr val="357B7B"/>
                </a:solidFill>
                <a:effectLst/>
                <a:latin typeface="freight-text-pro"/>
              </a:rPr>
              <a:t>delle</a:t>
            </a:r>
            <a:r>
              <a:rPr lang="en-GB" b="1" i="0" u="none" strike="noStrike" dirty="0">
                <a:solidFill>
                  <a:srgbClr val="357B7B"/>
                </a:solidFill>
                <a:effectLst/>
                <a:latin typeface="freight-text-pro"/>
              </a:rPr>
              <a:t> </a:t>
            </a:r>
            <a:r>
              <a:rPr lang="en-GB" b="1" i="0" u="none" strike="noStrike" dirty="0" err="1">
                <a:solidFill>
                  <a:srgbClr val="357B7B"/>
                </a:solidFill>
                <a:effectLst/>
                <a:latin typeface="freight-text-pro"/>
              </a:rPr>
              <a:t>tension</a:t>
            </a:r>
            <a:r>
              <a:rPr lang="en-GB" b="1" dirty="0" err="1">
                <a:solidFill>
                  <a:srgbClr val="357B7B"/>
                </a:solidFill>
                <a:latin typeface="freight-text-pro"/>
              </a:rPr>
              <a:t>i</a:t>
            </a:r>
            <a:r>
              <a:rPr lang="en-GB" b="1" dirty="0">
                <a:solidFill>
                  <a:srgbClr val="357B7B"/>
                </a:solidFill>
                <a:latin typeface="freight-text-pro"/>
              </a:rPr>
              <a:t> </a:t>
            </a:r>
            <a:r>
              <a:rPr lang="en-GB" b="1" dirty="0" err="1">
                <a:solidFill>
                  <a:srgbClr val="357B7B"/>
                </a:solidFill>
                <a:latin typeface="freight-text-pro"/>
              </a:rPr>
              <a:t>tangenziali</a:t>
            </a:r>
            <a:endParaRPr lang="en-IT" dirty="0"/>
          </a:p>
        </p:txBody>
      </p:sp>
      <p:pic>
        <p:nvPicPr>
          <p:cNvPr id="11" name="Picture 10" descr="\documentclass{article}&#10;\usepackage{amsmath,bbm,mathrsfs}&#10;\setlength\parindent{0em}&#10;\usepackage{geometry}&#10;\geometry{textwidth=10cm}&#10;\pagestyle{empty}&#10;\begin{document}&#10;&#10;L'equilibrio alla rotazione permette di mostrare che le tensioni tangenziali soddisfano le relazioni:&#10;$$\tau_{x y}=\tau_{y x}, \quad \tau_{x z}=\tau_{z x}, \quad \tau_{y z}=\tau_{z y}$$&#10;&#10;Ne segue che il tensore dello sforzo $\mathbf T$ \`e simmetrico.&#10;&#10;&#10;\end{document}" title="IguanaTex Bitmap Display">
            <a:extLst>
              <a:ext uri="{FF2B5EF4-FFF2-40B4-BE49-F238E27FC236}">
                <a16:creationId xmlns:a16="http://schemas.microsoft.com/office/drawing/2014/main" id="{D77A4623-E844-2E82-27F0-337227A50E26}"/>
              </a:ext>
            </a:extLst>
          </p:cNvPr>
          <p:cNvPicPr>
            <a:picLocks noChangeAspect="1"/>
          </p:cNvPicPr>
          <p:nvPr>
            <p:custDataLst>
              <p:tags r:id="rId1"/>
            </p:custDataLst>
          </p:nvPr>
        </p:nvPicPr>
        <p:blipFill>
          <a:blip r:embed="rId3"/>
          <a:stretch>
            <a:fillRect/>
          </a:stretch>
        </p:blipFill>
        <p:spPr>
          <a:xfrm>
            <a:off x="2023165" y="1778000"/>
            <a:ext cx="7188200" cy="1651000"/>
          </a:xfrm>
          <a:prstGeom prst="rect">
            <a:avLst/>
          </a:prstGeom>
        </p:spPr>
      </p:pic>
    </p:spTree>
    <p:extLst>
      <p:ext uri="{BB962C8B-B14F-4D97-AF65-F5344CB8AC3E}">
        <p14:creationId xmlns:p14="http://schemas.microsoft.com/office/powerpoint/2010/main" val="3052098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9FDB-B231-52AC-A9ED-91446B98541D}"/>
              </a:ext>
            </a:extLst>
          </p:cNvPr>
          <p:cNvSpPr>
            <a:spLocks noGrp="1"/>
          </p:cNvSpPr>
          <p:nvPr>
            <p:ph type="title"/>
          </p:nvPr>
        </p:nvSpPr>
        <p:spPr>
          <a:xfrm>
            <a:off x="838200" y="0"/>
            <a:ext cx="10515600" cy="549275"/>
          </a:xfrm>
        </p:spPr>
        <p:txBody>
          <a:bodyPr>
            <a:normAutofit fontScale="90000"/>
          </a:bodyPr>
          <a:lstStyle/>
          <a:p>
            <a:r>
              <a:rPr lang="en-GB" b="1" i="0" u="none" strike="noStrike" dirty="0" err="1">
                <a:solidFill>
                  <a:srgbClr val="357B7B"/>
                </a:solidFill>
                <a:effectLst/>
                <a:latin typeface="freight-text-pro"/>
              </a:rPr>
              <a:t>Dimostrazione</a:t>
            </a:r>
            <a:r>
              <a:rPr lang="en-GB" b="1" i="0" u="none" strike="noStrike" dirty="0">
                <a:solidFill>
                  <a:srgbClr val="357B7B"/>
                </a:solidFill>
                <a:effectLst/>
                <a:latin typeface="freight-text-pro"/>
              </a:rPr>
              <a:t> </a:t>
            </a:r>
            <a:r>
              <a:rPr lang="en-GB" b="1" i="0" u="none" strike="noStrike" dirty="0" err="1">
                <a:solidFill>
                  <a:srgbClr val="357B7B"/>
                </a:solidFill>
                <a:effectLst/>
                <a:latin typeface="freight-text-pro"/>
              </a:rPr>
              <a:t>della</a:t>
            </a:r>
            <a:r>
              <a:rPr lang="en-GB" b="1" i="0" u="none" strike="noStrike" dirty="0">
                <a:solidFill>
                  <a:srgbClr val="357B7B"/>
                </a:solidFill>
                <a:effectLst/>
                <a:latin typeface="freight-text-pro"/>
              </a:rPr>
              <a:t> </a:t>
            </a:r>
            <a:r>
              <a:rPr lang="en-GB" b="1" i="0" u="none" strike="noStrike" dirty="0" err="1">
                <a:solidFill>
                  <a:srgbClr val="357B7B"/>
                </a:solidFill>
                <a:effectLst/>
                <a:latin typeface="freight-text-pro"/>
              </a:rPr>
              <a:t>reciprocit</a:t>
            </a:r>
            <a:r>
              <a:rPr lang="en-GB" b="1" dirty="0" err="1">
                <a:solidFill>
                  <a:srgbClr val="357B7B"/>
                </a:solidFill>
                <a:latin typeface="freight-text-pro"/>
              </a:rPr>
              <a:t>à</a:t>
            </a:r>
            <a:endParaRPr lang="en-IT" dirty="0"/>
          </a:p>
        </p:txBody>
      </p:sp>
      <p:pic>
        <p:nvPicPr>
          <p:cNvPr id="4" name="Picture 3">
            <a:extLst>
              <a:ext uri="{FF2B5EF4-FFF2-40B4-BE49-F238E27FC236}">
                <a16:creationId xmlns:a16="http://schemas.microsoft.com/office/drawing/2014/main" id="{0D2CF679-2B04-7C03-6D94-8BA452C342F1}"/>
              </a:ext>
            </a:extLst>
          </p:cNvPr>
          <p:cNvPicPr>
            <a:picLocks noChangeAspect="1"/>
          </p:cNvPicPr>
          <p:nvPr/>
        </p:nvPicPr>
        <p:blipFill>
          <a:blip r:embed="rId3"/>
          <a:stretch>
            <a:fillRect/>
          </a:stretch>
        </p:blipFill>
        <p:spPr>
          <a:xfrm>
            <a:off x="1119921" y="844744"/>
            <a:ext cx="3086100" cy="2781300"/>
          </a:xfrm>
          <a:prstGeom prst="rect">
            <a:avLst/>
          </a:prstGeom>
        </p:spPr>
      </p:pic>
      <p:pic>
        <p:nvPicPr>
          <p:cNvPr id="10" name="Picture 9" descr="\documentclass{article}&#10;\usepackage{amsmath,bbm,mathrsfs}&#10;\setlength\parindent{0em}&#10;\usepackage{geometry}&#10;\geometry{textwidth=10cm}&#10;\pagestyle{empty}&#10;\begin{document}&#10;&#10;&#10;Consideriamo un cubo infinitesimo.&#10;&#10;Per semplicit\`a supponiamo nulle le forze di volume e che uniche componenti di tensione siano le $\tau_{zy}$&#10;&#10;Equilibrio nella direzione \(y\)&#10;$$&#10;\tau_{z y}(\Delta x \Delta y)-\tau_{z y}^{\prime} \Delta x \Delta y=0&#10;$$&#10;Ne segue:&#10;$$&#10;\tau_{zy} = \tau'_{zy}&#10;$$&#10;&#10;Equilibrio nella direzione \(z\)&#10;$$&#10;\tau_{yz} = \tau'_{yz}&#10;$$&#10;Imponendo l'equilibrio dei momenti rispetto all'asse x:&#10;$$&#10;-\tau_{z y}(\Delta x \Delta y) \Delta z+\tau_{y z}(\Delta x \Delta z) \Delta y=0&#10;$$&#10;&#10;In sintesi, tutti e quattro gli sforzi tangenziali devono avere la stessa intensit\`a&#10;$$&#10;\tau_{zy} = \tau_{zy}' = \tau_{yz} = \tau_{yz}'&#10;$$&#10;&#10;&#10;&#10;&#10;\end{document}" title="IguanaTex Bitmap Display">
            <a:extLst>
              <a:ext uri="{FF2B5EF4-FFF2-40B4-BE49-F238E27FC236}">
                <a16:creationId xmlns:a16="http://schemas.microsoft.com/office/drawing/2014/main" id="{B080190E-89B6-B158-FB60-582747978BC8}"/>
              </a:ext>
            </a:extLst>
          </p:cNvPr>
          <p:cNvPicPr>
            <a:picLocks noChangeAspect="1"/>
          </p:cNvPicPr>
          <p:nvPr>
            <p:custDataLst>
              <p:tags r:id="rId1"/>
            </p:custDataLst>
          </p:nvPr>
        </p:nvPicPr>
        <p:blipFill>
          <a:blip r:embed="rId4"/>
          <a:stretch>
            <a:fillRect/>
          </a:stretch>
        </p:blipFill>
        <p:spPr>
          <a:xfrm>
            <a:off x="5241675" y="1214391"/>
            <a:ext cx="6245356" cy="5119868"/>
          </a:xfrm>
          <a:prstGeom prst="rect">
            <a:avLst/>
          </a:prstGeom>
        </p:spPr>
      </p:pic>
    </p:spTree>
    <p:extLst>
      <p:ext uri="{BB962C8B-B14F-4D97-AF65-F5344CB8AC3E}">
        <p14:creationId xmlns:p14="http://schemas.microsoft.com/office/powerpoint/2010/main" val="2802352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3A00-6C3C-5E2D-BF5E-B190D7686F38}"/>
              </a:ext>
            </a:extLst>
          </p:cNvPr>
          <p:cNvSpPr>
            <a:spLocks noGrp="1"/>
          </p:cNvSpPr>
          <p:nvPr>
            <p:ph type="title"/>
          </p:nvPr>
        </p:nvSpPr>
        <p:spPr/>
        <p:txBody>
          <a:bodyPr/>
          <a:lstStyle/>
          <a:p>
            <a:r>
              <a:rPr lang="en-IT" dirty="0"/>
              <a:t>Esercizio: tensione in una trave caricata assialmente</a:t>
            </a:r>
          </a:p>
        </p:txBody>
      </p:sp>
      <p:pic>
        <p:nvPicPr>
          <p:cNvPr id="4" name="Picture 3">
            <a:extLst>
              <a:ext uri="{FF2B5EF4-FFF2-40B4-BE49-F238E27FC236}">
                <a16:creationId xmlns:a16="http://schemas.microsoft.com/office/drawing/2014/main" id="{D4BF7DA7-8CD2-546D-0EDD-53C7C5605518}"/>
              </a:ext>
            </a:extLst>
          </p:cNvPr>
          <p:cNvPicPr>
            <a:picLocks noChangeAspect="1"/>
          </p:cNvPicPr>
          <p:nvPr/>
        </p:nvPicPr>
        <p:blipFill>
          <a:blip r:embed="rId3"/>
          <a:stretch>
            <a:fillRect/>
          </a:stretch>
        </p:blipFill>
        <p:spPr>
          <a:xfrm>
            <a:off x="757061" y="1690688"/>
            <a:ext cx="2336800" cy="4025900"/>
          </a:xfrm>
          <a:prstGeom prst="rect">
            <a:avLst/>
          </a:prstGeom>
        </p:spPr>
      </p:pic>
      <p:pic>
        <p:nvPicPr>
          <p:cNvPr id="5" name="Picture 4" descr="\documentclass{article}&#10;\usepackage{amsmath,bbm,mathrsfs}&#10;\setlength\parindent{0em}&#10;\usepackage{geometry}&#10;\geometry{textwidth=10cm}&#10;\pagestyle{empty}&#10;\begin{document}&#10;&#10;Esercizio.\medskip&#10;&#10;Si consideri una barra caricata da due forze opposte. &#10;&#10;Che informazioni \`e possibile dedurre sul campo di sforzo?&#10;&#10;&#10;&#10;&#10;\end{document}" title="IguanaTex Bitmap Display">
            <a:extLst>
              <a:ext uri="{FF2B5EF4-FFF2-40B4-BE49-F238E27FC236}">
                <a16:creationId xmlns:a16="http://schemas.microsoft.com/office/drawing/2014/main" id="{E5339BC3-F5F4-23D6-E3F0-E9F8EFA61565}"/>
              </a:ext>
            </a:extLst>
          </p:cNvPr>
          <p:cNvPicPr>
            <a:picLocks noChangeAspect="1"/>
          </p:cNvPicPr>
          <p:nvPr>
            <p:custDataLst>
              <p:tags r:id="rId1"/>
            </p:custDataLst>
          </p:nvPr>
        </p:nvPicPr>
        <p:blipFill>
          <a:blip r:embed="rId4"/>
          <a:stretch>
            <a:fillRect/>
          </a:stretch>
        </p:blipFill>
        <p:spPr>
          <a:xfrm>
            <a:off x="4175344" y="3107425"/>
            <a:ext cx="6375400" cy="990600"/>
          </a:xfrm>
          <a:prstGeom prst="rect">
            <a:avLst/>
          </a:prstGeom>
        </p:spPr>
      </p:pic>
    </p:spTree>
    <p:extLst>
      <p:ext uri="{BB962C8B-B14F-4D97-AF65-F5344CB8AC3E}">
        <p14:creationId xmlns:p14="http://schemas.microsoft.com/office/powerpoint/2010/main" val="3206939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367C-281D-3500-21E2-2C21EA9B80B7}"/>
              </a:ext>
            </a:extLst>
          </p:cNvPr>
          <p:cNvSpPr>
            <a:spLocks noGrp="1"/>
          </p:cNvSpPr>
          <p:nvPr>
            <p:ph type="title"/>
          </p:nvPr>
        </p:nvSpPr>
        <p:spPr/>
        <p:txBody>
          <a:bodyPr/>
          <a:lstStyle/>
          <a:p>
            <a:r>
              <a:rPr lang="en-IT" dirty="0"/>
              <a:t>Esercizio: tensione in una trave caricata assialmente</a:t>
            </a:r>
          </a:p>
        </p:txBody>
      </p:sp>
      <p:pic>
        <p:nvPicPr>
          <p:cNvPr id="5" name="Picture 4">
            <a:extLst>
              <a:ext uri="{FF2B5EF4-FFF2-40B4-BE49-F238E27FC236}">
                <a16:creationId xmlns:a16="http://schemas.microsoft.com/office/drawing/2014/main" id="{EE816B1E-17D3-AF82-0356-421B75F858E9}"/>
              </a:ext>
            </a:extLst>
          </p:cNvPr>
          <p:cNvPicPr>
            <a:picLocks noChangeAspect="1"/>
          </p:cNvPicPr>
          <p:nvPr/>
        </p:nvPicPr>
        <p:blipFill>
          <a:blip r:embed="rId3"/>
          <a:stretch>
            <a:fillRect/>
          </a:stretch>
        </p:blipFill>
        <p:spPr>
          <a:xfrm>
            <a:off x="0" y="1718797"/>
            <a:ext cx="2336800" cy="4025900"/>
          </a:xfrm>
          <a:prstGeom prst="rect">
            <a:avLst/>
          </a:prstGeom>
        </p:spPr>
      </p:pic>
      <p:pic>
        <p:nvPicPr>
          <p:cNvPr id="7" name="Picture 6">
            <a:extLst>
              <a:ext uri="{FF2B5EF4-FFF2-40B4-BE49-F238E27FC236}">
                <a16:creationId xmlns:a16="http://schemas.microsoft.com/office/drawing/2014/main" id="{2AAF8FE6-9E5F-3913-FCC1-348156AFC019}"/>
              </a:ext>
            </a:extLst>
          </p:cNvPr>
          <p:cNvPicPr>
            <a:picLocks noChangeAspect="1"/>
          </p:cNvPicPr>
          <p:nvPr/>
        </p:nvPicPr>
        <p:blipFill>
          <a:blip r:embed="rId4"/>
          <a:stretch>
            <a:fillRect/>
          </a:stretch>
        </p:blipFill>
        <p:spPr>
          <a:xfrm>
            <a:off x="2084551" y="1690688"/>
            <a:ext cx="4398147" cy="3151427"/>
          </a:xfrm>
          <a:prstGeom prst="rect">
            <a:avLst/>
          </a:prstGeom>
        </p:spPr>
      </p:pic>
      <p:pic>
        <p:nvPicPr>
          <p:cNvPr id="14" name="Picture 13" descr="\documentclass{article}&#10;\usepackage{amsmath,bbm,mathrsfs}&#10;\setlength\parindent{0em}&#10;\usepackage{geometry}&#10;\geometry{textwidth=6cm}&#10;\setlength\parskip{1em}&#10;\pagestyle{empty}&#10;\begin{document}&#10;&#10;Sezioniamo la trave con un taglio ideale su un piano perpendicolare all'asse.&#10;&#10;Fissiamo l'attenzione sulla porzione di sbarra che si trova al di sotto della sezione.&#10;&#10;Su questa porzione agiscono, in corrispondenza della sezione dove e' stato effettuato il taglio, delle forze interne.&#10;&#10;Nel generico punto $P$, la densit\`a per unit\`a di area di queste forze \`e $\mathbf t_z(P)$.&#10;&#10;Questo vettore ha componenti &#10;$$&#10;\mathbf{t}_z=\left[\begin{array}{c}&#10;\tau_{z x} \\&#10;\tau_{z y} \\&#10;\sigma_z&#10;\end{array}\right]&#10;$$&#10;&#10;&#10;\end{document}" title="IguanaTex Bitmap Display">
            <a:extLst>
              <a:ext uri="{FF2B5EF4-FFF2-40B4-BE49-F238E27FC236}">
                <a16:creationId xmlns:a16="http://schemas.microsoft.com/office/drawing/2014/main" id="{E1B9B939-443B-4E4D-2332-614C49B4CF86}"/>
              </a:ext>
            </a:extLst>
          </p:cNvPr>
          <p:cNvPicPr>
            <a:picLocks noChangeAspect="1"/>
          </p:cNvPicPr>
          <p:nvPr>
            <p:custDataLst>
              <p:tags r:id="rId1"/>
            </p:custDataLst>
          </p:nvPr>
        </p:nvPicPr>
        <p:blipFill>
          <a:blip r:embed="rId5"/>
          <a:stretch>
            <a:fillRect/>
          </a:stretch>
        </p:blipFill>
        <p:spPr>
          <a:xfrm>
            <a:off x="7027219" y="1256342"/>
            <a:ext cx="4521200" cy="5156200"/>
          </a:xfrm>
          <a:prstGeom prst="rect">
            <a:avLst/>
          </a:prstGeom>
        </p:spPr>
      </p:pic>
    </p:spTree>
    <p:extLst>
      <p:ext uri="{BB962C8B-B14F-4D97-AF65-F5344CB8AC3E}">
        <p14:creationId xmlns:p14="http://schemas.microsoft.com/office/powerpoint/2010/main" val="970606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367C-281D-3500-21E2-2C21EA9B80B7}"/>
              </a:ext>
            </a:extLst>
          </p:cNvPr>
          <p:cNvSpPr>
            <a:spLocks noGrp="1"/>
          </p:cNvSpPr>
          <p:nvPr>
            <p:ph type="title"/>
          </p:nvPr>
        </p:nvSpPr>
        <p:spPr>
          <a:xfrm>
            <a:off x="0" y="1"/>
            <a:ext cx="12074612" cy="609600"/>
          </a:xfrm>
        </p:spPr>
        <p:txBody>
          <a:bodyPr>
            <a:normAutofit fontScale="90000"/>
          </a:bodyPr>
          <a:lstStyle/>
          <a:p>
            <a:r>
              <a:rPr lang="en-IT" dirty="0"/>
              <a:t>Esercizio: tensione in una trave caricata assialmente</a:t>
            </a:r>
          </a:p>
        </p:txBody>
      </p:sp>
      <p:pic>
        <p:nvPicPr>
          <p:cNvPr id="4" name="Content Placeholder 3">
            <a:extLst>
              <a:ext uri="{FF2B5EF4-FFF2-40B4-BE49-F238E27FC236}">
                <a16:creationId xmlns:a16="http://schemas.microsoft.com/office/drawing/2014/main" id="{545798E8-F53A-A380-6823-230287C4FB7E}"/>
              </a:ext>
            </a:extLst>
          </p:cNvPr>
          <p:cNvPicPr>
            <a:picLocks noGrp="1" noChangeAspect="1"/>
          </p:cNvPicPr>
          <p:nvPr>
            <p:ph idx="1"/>
          </p:nvPr>
        </p:nvPicPr>
        <p:blipFill>
          <a:blip r:embed="rId3"/>
          <a:stretch>
            <a:fillRect/>
          </a:stretch>
        </p:blipFill>
        <p:spPr>
          <a:xfrm>
            <a:off x="2088418" y="609601"/>
            <a:ext cx="3704517" cy="4351338"/>
          </a:xfrm>
          <a:prstGeom prst="rect">
            <a:avLst/>
          </a:prstGeom>
        </p:spPr>
      </p:pic>
      <p:pic>
        <p:nvPicPr>
          <p:cNvPr id="13" name="Picture 12" descr="\documentclass{article}&#10;\usepackage{amsmath,bbm,mathrsfs}&#10;\setlength\parindent{0em}&#10;\usepackage{geometry}&#10;\geometry{textwidth=12cm}&#10;\setlength\parskip{1em}&#10;\pagestyle{empty}&#10;\begin{document}&#10;&#10;&#10;Indichiamo con $N$ la componente lungo $z$ della risultante delle forze che agiscono su questa porzione attraverso la sezione resa esposta dal taglio&#10;&#10;&#10;La quantit\`a $N$ prende il nome di {\bf forza normale}&#10;&#10;&#10;Deve risultare&#10;$$&#10;N=\int_{A}\sigma_z {\rm dA}&#10;$$&#10;&#10;La tensione normale media, definita da&#10;$$&#10;\overline\sigma_z=\frac 1 A \int_A \sigma_z{\rm dA}&#10;$$&#10;\`e pertanto data da &#10;$$&#10;\overline \sigma_z=\frac N A.&#10;$$&#10;D'altra parte, per l'equilibrio del corpo deve essere $N=P$.&#10;Ne segue che &#10;$$&#10;\overline\sigma_z=\frac P A.&#10;$$&#10;&#10;&#10;&#10;&#10;&#10;\end{document}" title="IguanaTex Bitmap Display">
            <a:extLst>
              <a:ext uri="{FF2B5EF4-FFF2-40B4-BE49-F238E27FC236}">
                <a16:creationId xmlns:a16="http://schemas.microsoft.com/office/drawing/2014/main" id="{6C87BBCF-CCB2-5462-1E38-A4AD8AD4FE70}"/>
              </a:ext>
            </a:extLst>
          </p:cNvPr>
          <p:cNvPicPr>
            <a:picLocks noChangeAspect="1"/>
          </p:cNvPicPr>
          <p:nvPr>
            <p:custDataLst>
              <p:tags r:id="rId1"/>
            </p:custDataLst>
          </p:nvPr>
        </p:nvPicPr>
        <p:blipFill>
          <a:blip r:embed="rId4"/>
          <a:stretch>
            <a:fillRect/>
          </a:stretch>
        </p:blipFill>
        <p:spPr>
          <a:xfrm>
            <a:off x="5656281" y="1690688"/>
            <a:ext cx="6418331" cy="4417321"/>
          </a:xfrm>
          <a:prstGeom prst="rect">
            <a:avLst/>
          </a:prstGeom>
        </p:spPr>
      </p:pic>
      <p:pic>
        <p:nvPicPr>
          <p:cNvPr id="7" name="Picture 6">
            <a:extLst>
              <a:ext uri="{FF2B5EF4-FFF2-40B4-BE49-F238E27FC236}">
                <a16:creationId xmlns:a16="http://schemas.microsoft.com/office/drawing/2014/main" id="{3C8384BD-F6F4-FBE4-188C-70B555440AB3}"/>
              </a:ext>
            </a:extLst>
          </p:cNvPr>
          <p:cNvPicPr>
            <a:picLocks noChangeAspect="1"/>
          </p:cNvPicPr>
          <p:nvPr/>
        </p:nvPicPr>
        <p:blipFill>
          <a:blip r:embed="rId5"/>
          <a:stretch>
            <a:fillRect/>
          </a:stretch>
        </p:blipFill>
        <p:spPr>
          <a:xfrm>
            <a:off x="0" y="513530"/>
            <a:ext cx="2727197" cy="3181730"/>
          </a:xfrm>
          <a:prstGeom prst="rect">
            <a:avLst/>
          </a:prstGeom>
        </p:spPr>
      </p:pic>
      <p:pic>
        <p:nvPicPr>
          <p:cNvPr id="14" name="Picture 13">
            <a:extLst>
              <a:ext uri="{FF2B5EF4-FFF2-40B4-BE49-F238E27FC236}">
                <a16:creationId xmlns:a16="http://schemas.microsoft.com/office/drawing/2014/main" id="{1A4CADC1-CBBE-627D-52A0-2C07B180A07A}"/>
              </a:ext>
            </a:extLst>
          </p:cNvPr>
          <p:cNvPicPr>
            <a:picLocks noChangeAspect="1"/>
          </p:cNvPicPr>
          <p:nvPr/>
        </p:nvPicPr>
        <p:blipFill>
          <a:blip r:embed="rId6"/>
          <a:stretch>
            <a:fillRect/>
          </a:stretch>
        </p:blipFill>
        <p:spPr>
          <a:xfrm>
            <a:off x="0" y="4311937"/>
            <a:ext cx="3412359" cy="2445075"/>
          </a:xfrm>
          <a:prstGeom prst="rect">
            <a:avLst/>
          </a:prstGeom>
        </p:spPr>
      </p:pic>
    </p:spTree>
    <p:extLst>
      <p:ext uri="{BB962C8B-B14F-4D97-AF65-F5344CB8AC3E}">
        <p14:creationId xmlns:p14="http://schemas.microsoft.com/office/powerpoint/2010/main" val="3191540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4575F-67EE-43EF-B93E-54C1397EE086}"/>
              </a:ext>
            </a:extLst>
          </p:cNvPr>
          <p:cNvSpPr>
            <a:spLocks noGrp="1"/>
          </p:cNvSpPr>
          <p:nvPr>
            <p:ph type="title"/>
          </p:nvPr>
        </p:nvSpPr>
        <p:spPr/>
        <p:txBody>
          <a:bodyPr/>
          <a:lstStyle/>
          <a:p>
            <a:r>
              <a:rPr lang="en-IT" dirty="0"/>
              <a:t>Esercizio: tensione in una trave caricata assialmente</a:t>
            </a:r>
          </a:p>
        </p:txBody>
      </p:sp>
      <p:pic>
        <p:nvPicPr>
          <p:cNvPr id="18" name="Picture 17" descr="\documentclass{article}&#10;\usepackage{amsmath,bbm,mathrsfs}&#10;\setlength\parindent{0em}&#10;\usepackage{geometry}&#10;\geometry{textwidth=12cm}&#10;\setlength\parskip{1em}&#10;\pagestyle{empty}&#10;\begin{document}&#10;&#10;Indichiamo con $T_x$ e $T_y$ le risultanti lungio $x$ e $y$ delle forze interne che agiscono sulla sezione&#10;&#10;Ragionando in modo analogo, si trova &#10;$$&#10;T_x=\int_A\tau_{zx}dA&#10;$$&#10;e&#10;$$&#10;T_x=\int_A\tau_{zy}dA=0&#10;$$&#10;Per l'equilibrio globale della porzione di barra inferiore, deve essere&#10;$T_x=0$ e $T_y=0$. &#10;&#10;Ne segue che le tensioni tangenziali medie si annullano&#10;$$&#10;\overline\tau_{zx}=0,\qquad \overline\tau_{zy}=0.&#10;$$&#10;&#10;&#10;&#10;&#10;\end{document}" title="IguanaTex Bitmap Display">
            <a:extLst>
              <a:ext uri="{FF2B5EF4-FFF2-40B4-BE49-F238E27FC236}">
                <a16:creationId xmlns:a16="http://schemas.microsoft.com/office/drawing/2014/main" id="{2E14B254-F207-BA70-4310-FCEF501B5C77}"/>
              </a:ext>
            </a:extLst>
          </p:cNvPr>
          <p:cNvPicPr>
            <a:picLocks noChangeAspect="1"/>
          </p:cNvPicPr>
          <p:nvPr>
            <p:custDataLst>
              <p:tags r:id="rId1"/>
            </p:custDataLst>
          </p:nvPr>
        </p:nvPicPr>
        <p:blipFill>
          <a:blip r:embed="rId3"/>
          <a:stretch>
            <a:fillRect/>
          </a:stretch>
        </p:blipFill>
        <p:spPr>
          <a:xfrm>
            <a:off x="2912857" y="1897448"/>
            <a:ext cx="8636000" cy="4775200"/>
          </a:xfrm>
          <a:prstGeom prst="rect">
            <a:avLst/>
          </a:prstGeom>
        </p:spPr>
      </p:pic>
      <p:pic>
        <p:nvPicPr>
          <p:cNvPr id="19" name="Picture 18">
            <a:extLst>
              <a:ext uri="{FF2B5EF4-FFF2-40B4-BE49-F238E27FC236}">
                <a16:creationId xmlns:a16="http://schemas.microsoft.com/office/drawing/2014/main" id="{056BE91C-7B8D-6737-8FE9-2F95ED199310}"/>
              </a:ext>
            </a:extLst>
          </p:cNvPr>
          <p:cNvPicPr>
            <a:picLocks noChangeAspect="1"/>
          </p:cNvPicPr>
          <p:nvPr/>
        </p:nvPicPr>
        <p:blipFill>
          <a:blip r:embed="rId4"/>
          <a:stretch>
            <a:fillRect/>
          </a:stretch>
        </p:blipFill>
        <p:spPr>
          <a:xfrm>
            <a:off x="-10091" y="1504505"/>
            <a:ext cx="2727197" cy="3181730"/>
          </a:xfrm>
          <a:prstGeom prst="rect">
            <a:avLst/>
          </a:prstGeom>
        </p:spPr>
      </p:pic>
      <p:pic>
        <p:nvPicPr>
          <p:cNvPr id="20" name="Picture 19">
            <a:extLst>
              <a:ext uri="{FF2B5EF4-FFF2-40B4-BE49-F238E27FC236}">
                <a16:creationId xmlns:a16="http://schemas.microsoft.com/office/drawing/2014/main" id="{E0DFB6C4-DECF-8A3A-72F0-CE59EE5295D4}"/>
              </a:ext>
            </a:extLst>
          </p:cNvPr>
          <p:cNvPicPr>
            <a:picLocks noChangeAspect="1"/>
          </p:cNvPicPr>
          <p:nvPr/>
        </p:nvPicPr>
        <p:blipFill>
          <a:blip r:embed="rId5"/>
          <a:stretch>
            <a:fillRect/>
          </a:stretch>
        </p:blipFill>
        <p:spPr>
          <a:xfrm>
            <a:off x="0" y="4686235"/>
            <a:ext cx="2521356" cy="1806640"/>
          </a:xfrm>
          <a:prstGeom prst="rect">
            <a:avLst/>
          </a:prstGeom>
        </p:spPr>
      </p:pic>
    </p:spTree>
    <p:extLst>
      <p:ext uri="{BB962C8B-B14F-4D97-AF65-F5344CB8AC3E}">
        <p14:creationId xmlns:p14="http://schemas.microsoft.com/office/powerpoint/2010/main" val="1332062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30C4-4337-E124-C984-8A13756A40F9}"/>
              </a:ext>
            </a:extLst>
          </p:cNvPr>
          <p:cNvSpPr>
            <a:spLocks noGrp="1"/>
          </p:cNvSpPr>
          <p:nvPr>
            <p:ph type="title"/>
          </p:nvPr>
        </p:nvSpPr>
        <p:spPr/>
        <p:txBody>
          <a:bodyPr/>
          <a:lstStyle/>
          <a:p>
            <a:r>
              <a:rPr lang="en-IT" dirty="0"/>
              <a:t>Valori della tensione sul bordo</a:t>
            </a:r>
          </a:p>
        </p:txBody>
      </p:sp>
      <p:pic>
        <p:nvPicPr>
          <p:cNvPr id="5" name="Picture 4" descr="A black background with red and blue arrows&#10;&#10;Description automatically generated">
            <a:extLst>
              <a:ext uri="{FF2B5EF4-FFF2-40B4-BE49-F238E27FC236}">
                <a16:creationId xmlns:a16="http://schemas.microsoft.com/office/drawing/2014/main" id="{F5317763-E505-37B3-C617-512306474CC3}"/>
              </a:ext>
            </a:extLst>
          </p:cNvPr>
          <p:cNvPicPr>
            <a:picLocks noChangeAspect="1"/>
          </p:cNvPicPr>
          <p:nvPr/>
        </p:nvPicPr>
        <p:blipFill>
          <a:blip r:embed="rId3"/>
          <a:stretch>
            <a:fillRect/>
          </a:stretch>
        </p:blipFill>
        <p:spPr>
          <a:xfrm>
            <a:off x="1068771" y="1954711"/>
            <a:ext cx="4428140" cy="3846341"/>
          </a:xfrm>
          <a:prstGeom prst="rect">
            <a:avLst/>
          </a:prstGeom>
        </p:spPr>
      </p:pic>
      <p:pic>
        <p:nvPicPr>
          <p:cNvPr id="11" name="Picture 10" descr="\documentclass{article}&#10;\usepackage{amsmath,bbm,mathrsfs}&#10;\setlength\parindent{0em}&#10;\usepackage{geometry}&#10;\geometry{textwidth=8cm}&#10;\setlength\parskip{1em}&#10;\pagestyle{empty}&#10;\begin{document}&#10;&#10;Consideriamo un elemento d'area sulla superficie laterale, disposto in modo tale che la normale uscente $\mathbf n$ sia parallela all'asse $y$.&#10;&#10;Essendo la superficie laterale scarica, deve risultare &#10;$$&#10;\mathbf t_y=\mathbf 0&#10;$$&#10;quindi sia la tensione normale che quella tangenziale devono annullarsi.&#10;&#10;Dunque, per ogni sezione esiste un punto dove&#10;$$&#10;\sigma_y=0,\qquad \tau_{yx}=0,\qquad \tau_{yz}=0.&#10;$$&#10;&#10;\end{document}" title="IguanaTex Bitmap Display">
            <a:extLst>
              <a:ext uri="{FF2B5EF4-FFF2-40B4-BE49-F238E27FC236}">
                <a16:creationId xmlns:a16="http://schemas.microsoft.com/office/drawing/2014/main" id="{36C4ED63-AFB2-9220-FA3B-9DBD494CC728}"/>
              </a:ext>
            </a:extLst>
          </p:cNvPr>
          <p:cNvPicPr>
            <a:picLocks noChangeAspect="1"/>
          </p:cNvPicPr>
          <p:nvPr>
            <p:custDataLst>
              <p:tags r:id="rId1"/>
            </p:custDataLst>
          </p:nvPr>
        </p:nvPicPr>
        <p:blipFill>
          <a:blip r:embed="rId4"/>
          <a:stretch>
            <a:fillRect/>
          </a:stretch>
        </p:blipFill>
        <p:spPr>
          <a:xfrm>
            <a:off x="5998123" y="2154407"/>
            <a:ext cx="5740400" cy="3962400"/>
          </a:xfrm>
          <a:prstGeom prst="rect">
            <a:avLst/>
          </a:prstGeom>
        </p:spPr>
      </p:pic>
    </p:spTree>
    <p:extLst>
      <p:ext uri="{BB962C8B-B14F-4D97-AF65-F5344CB8AC3E}">
        <p14:creationId xmlns:p14="http://schemas.microsoft.com/office/powerpoint/2010/main" val="1900345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8717-A4C6-0D33-656A-000B95FBCA46}"/>
              </a:ext>
            </a:extLst>
          </p:cNvPr>
          <p:cNvSpPr>
            <a:spLocks noGrp="1"/>
          </p:cNvSpPr>
          <p:nvPr>
            <p:ph type="title"/>
          </p:nvPr>
        </p:nvSpPr>
        <p:spPr>
          <a:xfrm>
            <a:off x="838200" y="-364873"/>
            <a:ext cx="10515600" cy="1325563"/>
          </a:xfrm>
        </p:spPr>
        <p:txBody>
          <a:bodyPr/>
          <a:lstStyle/>
          <a:p>
            <a:r>
              <a:rPr lang="en-IT" dirty="0"/>
              <a:t>In sintesi</a:t>
            </a:r>
          </a:p>
        </p:txBody>
      </p:sp>
      <p:pic>
        <p:nvPicPr>
          <p:cNvPr id="11" name="Picture 10" descr="\documentclass{article}&#10;\usepackage{amsmath,bbm,mathrsfs}&#10;\setlength\parindent{0em}&#10;\usepackage{geometry}&#10;\geometry{textwidth=10cm}&#10;\setlength\parskip{1em}&#10;\pagestyle{empty}&#10;\begin{document}&#10;&#10;Imponendo l'equilibrio e usando la definizione di tensione concludiamo che:&#10;\begin{itemize}&#10;\item Su ogni sezione, e quindi in tutta la barra, le tensioni $\sigma_z$, $\tau_{zx}$ e $\tau_{zy}$ si annullano in media&#10;&#10;&#10;\item Su ogni sezione, in almeno un punto risulta $\sigma_y=0$, $\tau_{yx}=0$, e $\tau_{yz}=0$.&#10;&#10;\item Su ogni sezione, in almeno un punto risulta $\sigma_z=0$, $\tau_{zx}=0$, e $\tau_{zy}=0$.&#10;\end{itemize}&#10;&#10;&#10;\end{document}" title="IguanaTex Bitmap Display">
            <a:extLst>
              <a:ext uri="{FF2B5EF4-FFF2-40B4-BE49-F238E27FC236}">
                <a16:creationId xmlns:a16="http://schemas.microsoft.com/office/drawing/2014/main" id="{355F3E45-C814-1682-6D7D-C7CB2C50B314}"/>
              </a:ext>
            </a:extLst>
          </p:cNvPr>
          <p:cNvPicPr>
            <a:picLocks noChangeAspect="1"/>
          </p:cNvPicPr>
          <p:nvPr>
            <p:custDataLst>
              <p:tags r:id="rId1"/>
            </p:custDataLst>
          </p:nvPr>
        </p:nvPicPr>
        <p:blipFill>
          <a:blip r:embed="rId3"/>
          <a:stretch>
            <a:fillRect/>
          </a:stretch>
        </p:blipFill>
        <p:spPr>
          <a:xfrm>
            <a:off x="4064001" y="960690"/>
            <a:ext cx="7188200" cy="3251200"/>
          </a:xfrm>
          <a:prstGeom prst="rect">
            <a:avLst/>
          </a:prstGeom>
        </p:spPr>
      </p:pic>
      <p:pic>
        <p:nvPicPr>
          <p:cNvPr id="6" name="Picture 5">
            <a:extLst>
              <a:ext uri="{FF2B5EF4-FFF2-40B4-BE49-F238E27FC236}">
                <a16:creationId xmlns:a16="http://schemas.microsoft.com/office/drawing/2014/main" id="{817B395E-375D-EE7E-4692-E366AB33B56A}"/>
              </a:ext>
            </a:extLst>
          </p:cNvPr>
          <p:cNvPicPr>
            <a:picLocks noChangeAspect="1"/>
          </p:cNvPicPr>
          <p:nvPr/>
        </p:nvPicPr>
        <p:blipFill>
          <a:blip r:embed="rId4"/>
          <a:stretch>
            <a:fillRect/>
          </a:stretch>
        </p:blipFill>
        <p:spPr>
          <a:xfrm>
            <a:off x="669321" y="3791256"/>
            <a:ext cx="3002177" cy="2958980"/>
          </a:xfrm>
          <a:prstGeom prst="rect">
            <a:avLst/>
          </a:prstGeom>
        </p:spPr>
      </p:pic>
      <p:pic>
        <p:nvPicPr>
          <p:cNvPr id="7" name="Picture 6">
            <a:extLst>
              <a:ext uri="{FF2B5EF4-FFF2-40B4-BE49-F238E27FC236}">
                <a16:creationId xmlns:a16="http://schemas.microsoft.com/office/drawing/2014/main" id="{B0B19AF6-827B-4F72-45CE-5858328F1746}"/>
              </a:ext>
            </a:extLst>
          </p:cNvPr>
          <p:cNvPicPr>
            <a:picLocks noChangeAspect="1"/>
          </p:cNvPicPr>
          <p:nvPr/>
        </p:nvPicPr>
        <p:blipFill>
          <a:blip r:embed="rId5"/>
          <a:stretch>
            <a:fillRect/>
          </a:stretch>
        </p:blipFill>
        <p:spPr>
          <a:xfrm>
            <a:off x="696739" y="685932"/>
            <a:ext cx="1594516" cy="2747074"/>
          </a:xfrm>
          <a:prstGeom prst="rect">
            <a:avLst/>
          </a:prstGeom>
        </p:spPr>
      </p:pic>
    </p:spTree>
    <p:extLst>
      <p:ext uri="{BB962C8B-B14F-4D97-AF65-F5344CB8AC3E}">
        <p14:creationId xmlns:p14="http://schemas.microsoft.com/office/powerpoint/2010/main" val="2588955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F4BE5C-A1D6-B99B-8B15-DF3E63341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60" y="1638300"/>
            <a:ext cx="320040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ocumentclass{article}&#10;\usepackage{amsmath,bbm,mathrsfs}&#10;\pagestyle{empty}&#10;\begin{document}&#10;&#10; \begin{itemize}&#10;        \item Corpo continuo $\mathscr{B}$ nella configurazione $\mathscr{C}$&#10;        \item Superficie $\mathscr{S}=\mathscr{S}_u+\mathscr{S}_f$&#10;        \item Superficie $\mathscr{S}_u$ vincolata con spostamenti noti $\overline{\mathbf{u}}$ e reazioni vincolari $\mathbf{r}$&#10;        \item Superficie $\mathscr{S}_f$ con forze esterne di contatto $\mathbf{f}(P)$&#10;        \item Forze di volume interne $\mathbf{b}(P)$&#10;        \item Obiettivo: caratterizzare tensioni e l'equilibrio&#10;        \item Configurazione indeformata del corpo $\mathscr{C}$ (come per le travi)&#10;    \end{itemize}&#10;&#10;&#10;&#10;\end{document}" title="IguanaTex Bitmap Display">
            <a:extLst>
              <a:ext uri="{FF2B5EF4-FFF2-40B4-BE49-F238E27FC236}">
                <a16:creationId xmlns:a16="http://schemas.microsoft.com/office/drawing/2014/main" id="{B9CDDE66-CC1B-ECB2-C01D-3D9588E8A0E1}"/>
              </a:ext>
            </a:extLst>
          </p:cNvPr>
          <p:cNvPicPr>
            <a:picLocks noChangeAspect="1"/>
          </p:cNvPicPr>
          <p:nvPr>
            <p:custDataLst>
              <p:tags r:id="rId1"/>
            </p:custDataLst>
          </p:nvPr>
        </p:nvPicPr>
        <p:blipFill>
          <a:blip r:embed="rId5"/>
          <a:stretch>
            <a:fillRect/>
          </a:stretch>
        </p:blipFill>
        <p:spPr>
          <a:xfrm>
            <a:off x="4358312" y="533953"/>
            <a:ext cx="7848600" cy="3276600"/>
          </a:xfrm>
          <a:prstGeom prst="rect">
            <a:avLst/>
          </a:prstGeom>
        </p:spPr>
      </p:pic>
      <p:pic>
        <p:nvPicPr>
          <p:cNvPr id="7" name="Picture 6" descr="\documentclass{article}&#10;\usepackage{amsmath,bbm,mathrsfs}&#10;\pagestyle{empty}&#10;\begin{document}&#10;&#10; Nel contesto della meccanica dei solidi, si considera un corpo continuo $\mathscr{B}$ nella sua configurazione indeformata $\mathscr{C}$, come illustrato in Figura 14.1. Il corpo può essere suddiviso in una parte di superficie $\mathscr{S}_u$ (superficie vincolata) che è vincolata al suolo mediante vincoli lisci e bilateri diffusi. Questi vincoli prescrivono spostamenti noti $\overline{\mathbf{u}}$ e generano reazioni vincolari $\mathbf{r}$. D'altra parte, sulla superficie libera $\mathscr{S}_f$ possono agire forze esterne di superficie dovute ad azioni di contatto che l'ambiente esercita sul corpo, come la pressione dei fluidi o la spinta dei terreni. Queste forze esterne sono descritte da un campo vettoriale continuo $\mathbf{f}(P), P \in \mathscr{S}_f$ che ne rappresenta la densità superficiale&#10;&#10;&#10;&#10;&#10;\end{document}" title="IguanaTex Bitmap Display">
            <a:extLst>
              <a:ext uri="{FF2B5EF4-FFF2-40B4-BE49-F238E27FC236}">
                <a16:creationId xmlns:a16="http://schemas.microsoft.com/office/drawing/2014/main" id="{551371B1-3D7A-B852-C860-F078FD4E589F}"/>
              </a:ext>
            </a:extLst>
          </p:cNvPr>
          <p:cNvPicPr>
            <a:picLocks noChangeAspect="1"/>
          </p:cNvPicPr>
          <p:nvPr>
            <p:custDataLst>
              <p:tags r:id="rId2"/>
            </p:custDataLst>
          </p:nvPr>
        </p:nvPicPr>
        <p:blipFill>
          <a:blip r:embed="rId6"/>
          <a:stretch>
            <a:fillRect/>
          </a:stretch>
        </p:blipFill>
        <p:spPr>
          <a:xfrm>
            <a:off x="3924302" y="4292935"/>
            <a:ext cx="7698964" cy="2372355"/>
          </a:xfrm>
          <a:prstGeom prst="rect">
            <a:avLst/>
          </a:prstGeom>
        </p:spPr>
      </p:pic>
    </p:spTree>
    <p:extLst>
      <p:ext uri="{BB962C8B-B14F-4D97-AF65-F5344CB8AC3E}">
        <p14:creationId xmlns:p14="http://schemas.microsoft.com/office/powerpoint/2010/main" val="523173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F0F2-24FD-8511-C8FA-B06867514476}"/>
              </a:ext>
            </a:extLst>
          </p:cNvPr>
          <p:cNvSpPr>
            <a:spLocks noGrp="1"/>
          </p:cNvSpPr>
          <p:nvPr>
            <p:ph type="title"/>
          </p:nvPr>
        </p:nvSpPr>
        <p:spPr>
          <a:xfrm>
            <a:off x="838200" y="-244475"/>
            <a:ext cx="10515600" cy="1325563"/>
          </a:xfrm>
        </p:spPr>
        <p:txBody>
          <a:bodyPr/>
          <a:lstStyle/>
          <a:p>
            <a:r>
              <a:rPr lang="en-IT" dirty="0"/>
              <a:t>Principio di Saint-Venant</a:t>
            </a:r>
          </a:p>
        </p:txBody>
      </p:sp>
      <p:pic>
        <p:nvPicPr>
          <p:cNvPr id="6" name="Content Placeholder 5">
            <a:extLst>
              <a:ext uri="{FF2B5EF4-FFF2-40B4-BE49-F238E27FC236}">
                <a16:creationId xmlns:a16="http://schemas.microsoft.com/office/drawing/2014/main" id="{21CA034C-EF56-AE66-43AF-DF2B41ACB823}"/>
              </a:ext>
            </a:extLst>
          </p:cNvPr>
          <p:cNvPicPr>
            <a:picLocks noGrp="1" noChangeAspect="1"/>
          </p:cNvPicPr>
          <p:nvPr>
            <p:ph idx="1"/>
          </p:nvPr>
        </p:nvPicPr>
        <p:blipFill>
          <a:blip r:embed="rId3"/>
          <a:stretch>
            <a:fillRect/>
          </a:stretch>
        </p:blipFill>
        <p:spPr>
          <a:xfrm>
            <a:off x="670034" y="1837832"/>
            <a:ext cx="5110655" cy="4115511"/>
          </a:xfrm>
          <a:prstGeom prst="rect">
            <a:avLst/>
          </a:prstGeom>
        </p:spPr>
      </p:pic>
      <p:pic>
        <p:nvPicPr>
          <p:cNvPr id="14" name="Picture 13" descr="\documentclass{article}&#10;\usepackage[italian]{babel}&#10;\usepackage{amsmath,bbm,mathrsfs}&#10;\setlength\parindent{0em}&#10;\usepackage{geometry}&#10;\geometry{textwidth=7cm}&#10;\setlength\parskip{1em}&#10;\pagestyle{empty}&#10;\begin{document}&#10;&#10;In una versione semplificata, il principio stabilisce che, data una trave caricata alle estremita' da forze assiali centrate, a distanza sufficientemente grande da queste ultime il campo di sforzo e' uniforme.&#10;&#10;\end{document}" title="IguanaTex Bitmap Display">
            <a:extLst>
              <a:ext uri="{FF2B5EF4-FFF2-40B4-BE49-F238E27FC236}">
                <a16:creationId xmlns:a16="http://schemas.microsoft.com/office/drawing/2014/main" id="{6458AFDD-302B-3B07-843D-359576231977}"/>
              </a:ext>
            </a:extLst>
          </p:cNvPr>
          <p:cNvPicPr>
            <a:picLocks noChangeAspect="1"/>
          </p:cNvPicPr>
          <p:nvPr>
            <p:custDataLst>
              <p:tags r:id="rId1"/>
            </p:custDataLst>
          </p:nvPr>
        </p:nvPicPr>
        <p:blipFill>
          <a:blip r:embed="rId4"/>
          <a:stretch>
            <a:fillRect/>
          </a:stretch>
        </p:blipFill>
        <p:spPr>
          <a:xfrm>
            <a:off x="6411313" y="3012965"/>
            <a:ext cx="5029200" cy="1397000"/>
          </a:xfrm>
          <a:prstGeom prst="rect">
            <a:avLst/>
          </a:prstGeom>
        </p:spPr>
      </p:pic>
    </p:spTree>
    <p:extLst>
      <p:ext uri="{BB962C8B-B14F-4D97-AF65-F5344CB8AC3E}">
        <p14:creationId xmlns:p14="http://schemas.microsoft.com/office/powerpoint/2010/main" val="3926733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629014-9206-85BC-ECA4-E7E5CCBE37B1}"/>
              </a:ext>
            </a:extLst>
          </p:cNvPr>
          <p:cNvPicPr>
            <a:picLocks noChangeAspect="1"/>
          </p:cNvPicPr>
          <p:nvPr/>
        </p:nvPicPr>
        <p:blipFill>
          <a:blip r:embed="rId4"/>
          <a:stretch>
            <a:fillRect/>
          </a:stretch>
        </p:blipFill>
        <p:spPr>
          <a:xfrm>
            <a:off x="-420414" y="187708"/>
            <a:ext cx="4940300" cy="4178300"/>
          </a:xfrm>
          <a:prstGeom prst="rect">
            <a:avLst/>
          </a:prstGeom>
        </p:spPr>
      </p:pic>
      <p:pic>
        <p:nvPicPr>
          <p:cNvPr id="7" name="Picture 6">
            <a:extLst>
              <a:ext uri="{FF2B5EF4-FFF2-40B4-BE49-F238E27FC236}">
                <a16:creationId xmlns:a16="http://schemas.microsoft.com/office/drawing/2014/main" id="{60C68F69-66A0-5AAF-3FCE-0C7BD0704B6E}"/>
              </a:ext>
            </a:extLst>
          </p:cNvPr>
          <p:cNvPicPr>
            <a:picLocks noChangeAspect="1"/>
          </p:cNvPicPr>
          <p:nvPr/>
        </p:nvPicPr>
        <p:blipFill>
          <a:blip r:embed="rId5"/>
          <a:stretch>
            <a:fillRect/>
          </a:stretch>
        </p:blipFill>
        <p:spPr>
          <a:xfrm>
            <a:off x="4519886" y="22854"/>
            <a:ext cx="5223386" cy="2098439"/>
          </a:xfrm>
          <a:prstGeom prst="rect">
            <a:avLst/>
          </a:prstGeom>
        </p:spPr>
      </p:pic>
      <p:pic>
        <p:nvPicPr>
          <p:cNvPr id="9" name="Picture 8" descr="\documentclass{article}&#10;\usepackage{amsmath,bbm,mathrsfs}&#10;\setlength\parindent{0em}&#10;\usepackage{geometry}&#10;\geometry{textwidth=10cm}&#10;\setlength\parskip{1em}&#10;\pagestyle{empty}&#10;\begin{document}&#10;&#10;Consideriamo la barra incastrata ad una estremita' e soggetta ad una forza concentrata sul lato opposto.&#10;&#10;Sulla sezione $a$, relativamente vicina al punto di applicazione della forza, la tensione normale e' distribuita in modo disomogeneo.&#10;&#10;Man mano che ci si allontana dal punto di applicazione della forza, la distribuzione delle tensioni normali diventa sempre piu' uniforme, fino a divenire praticamente costante nella sezione $c$.&#10;&#10;&#10;\end{document}" title="IguanaTex Bitmap Display">
            <a:extLst>
              <a:ext uri="{FF2B5EF4-FFF2-40B4-BE49-F238E27FC236}">
                <a16:creationId xmlns:a16="http://schemas.microsoft.com/office/drawing/2014/main" id="{3AE910C8-4119-129C-5740-A78DC5D8E226}"/>
              </a:ext>
            </a:extLst>
          </p:cNvPr>
          <p:cNvPicPr>
            <a:picLocks noChangeAspect="1"/>
          </p:cNvPicPr>
          <p:nvPr>
            <p:custDataLst>
              <p:tags r:id="rId1"/>
            </p:custDataLst>
          </p:nvPr>
        </p:nvPicPr>
        <p:blipFill>
          <a:blip r:embed="rId6"/>
          <a:stretch>
            <a:fillRect/>
          </a:stretch>
        </p:blipFill>
        <p:spPr>
          <a:xfrm>
            <a:off x="4519886" y="2307628"/>
            <a:ext cx="7024414" cy="2506946"/>
          </a:xfrm>
          <a:prstGeom prst="rect">
            <a:avLst/>
          </a:prstGeom>
        </p:spPr>
      </p:pic>
      <p:pic>
        <p:nvPicPr>
          <p:cNvPr id="10" name="Picture 9">
            <a:extLst>
              <a:ext uri="{FF2B5EF4-FFF2-40B4-BE49-F238E27FC236}">
                <a16:creationId xmlns:a16="http://schemas.microsoft.com/office/drawing/2014/main" id="{E58732C2-56D0-1A3F-C162-CB56DB5A8F19}"/>
              </a:ext>
            </a:extLst>
          </p:cNvPr>
          <p:cNvPicPr>
            <a:picLocks noChangeAspect="1"/>
          </p:cNvPicPr>
          <p:nvPr/>
        </p:nvPicPr>
        <p:blipFill>
          <a:blip r:embed="rId7"/>
          <a:stretch>
            <a:fillRect/>
          </a:stretch>
        </p:blipFill>
        <p:spPr>
          <a:xfrm>
            <a:off x="960164" y="4480637"/>
            <a:ext cx="2434920" cy="1959577"/>
          </a:xfrm>
          <a:prstGeom prst="rect">
            <a:avLst/>
          </a:prstGeom>
        </p:spPr>
      </p:pic>
      <p:pic>
        <p:nvPicPr>
          <p:cNvPr id="12" name="Picture 11" descr="\documentclass{article}&#10;\usepackage{amsmath,bbm,mathrsfs}&#10;\setlength\parindent{0em}&#10;\usepackage{geometry}&#10;\geometry{textwidth=10cm}&#10;\setlength\parskip{1em}&#10;\pagestyle{empty}&#10;\begin{document}&#10;&#10;Si noti che, se la forza viene ripartita in due punti in maniera simmetrica, lo stato di sollecitazione in $c$ non cambia.&#10;&#10;\end{document}" title="IguanaTex Bitmap Display">
            <a:extLst>
              <a:ext uri="{FF2B5EF4-FFF2-40B4-BE49-F238E27FC236}">
                <a16:creationId xmlns:a16="http://schemas.microsoft.com/office/drawing/2014/main" id="{5D3D1AB8-BC69-69EE-C6BA-DADC2BEF467A}"/>
              </a:ext>
            </a:extLst>
          </p:cNvPr>
          <p:cNvPicPr>
            <a:picLocks noChangeAspect="1"/>
          </p:cNvPicPr>
          <p:nvPr>
            <p:custDataLst>
              <p:tags r:id="rId2"/>
            </p:custDataLst>
          </p:nvPr>
        </p:nvPicPr>
        <p:blipFill>
          <a:blip r:embed="rId8"/>
          <a:stretch>
            <a:fillRect/>
          </a:stretch>
        </p:blipFill>
        <p:spPr>
          <a:xfrm>
            <a:off x="4519886" y="5460425"/>
            <a:ext cx="7188200" cy="533400"/>
          </a:xfrm>
          <a:prstGeom prst="rect">
            <a:avLst/>
          </a:prstGeom>
        </p:spPr>
      </p:pic>
    </p:spTree>
    <p:extLst>
      <p:ext uri="{BB962C8B-B14F-4D97-AF65-F5344CB8AC3E}">
        <p14:creationId xmlns:p14="http://schemas.microsoft.com/office/powerpoint/2010/main" val="3419741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65D9-5A02-C132-B068-3855B3946575}"/>
              </a:ext>
            </a:extLst>
          </p:cNvPr>
          <p:cNvSpPr>
            <a:spLocks noGrp="1"/>
          </p:cNvSpPr>
          <p:nvPr>
            <p:ph type="title"/>
          </p:nvPr>
        </p:nvSpPr>
        <p:spPr>
          <a:xfrm>
            <a:off x="964324" y="-349579"/>
            <a:ext cx="10515600" cy="1325563"/>
          </a:xfrm>
        </p:spPr>
        <p:txBody>
          <a:bodyPr/>
          <a:lstStyle/>
          <a:p>
            <a:r>
              <a:rPr lang="en-IT" dirty="0"/>
              <a:t>Conseguenze del principio di Saint-Venant</a:t>
            </a:r>
          </a:p>
        </p:txBody>
      </p:sp>
      <p:pic>
        <p:nvPicPr>
          <p:cNvPr id="7" name="Picture 6" descr="\documentclass{article}&#10;\usepackage{amsmath,bbm,mathrsfs}&#10;\setlength\parindent{0em}&#10;\usepackage{geometry}&#10;\geometry{textwidth=10cm}&#10;\setlength\parskip{1em}&#10;\pagestyle{empty}&#10;\begin{document}&#10;&#10;&#10;Come conseguenza del principio di Saint-Venant abbiamo che, lontano dai punti di applicazione delle forze, il tensore dello sforzo e' costante.&#10;&#10;In particolare, in ogni punto ciascuna componente del tensore dello sforzo e' pari al suo valore medio sulla sezione.&#10;&#10;Si conclude che tutte le componenti del tensore dello sforzo sono nulle, eccetto la tensione normale&#10;$$&#10;\sigma_z=\frac P A.&#10;$$&#10;Quindi le componenti del tensore dello sforzo sono:&#10;&#10;$$&#10;\mathbf T=\left[\begin{array}{ccc}&#10;0 &amp; 0 &amp; 0 \\&#10;0 &amp; 0 &amp; 0 \\&#10;0 &amp; 0 &amp; \frac P A&#10;\end{array}\right]&#10;$$&#10;&#10;&#10;\end{document}" title="IguanaTex Bitmap Display">
            <a:extLst>
              <a:ext uri="{FF2B5EF4-FFF2-40B4-BE49-F238E27FC236}">
                <a16:creationId xmlns:a16="http://schemas.microsoft.com/office/drawing/2014/main" id="{01AA3A6B-A7AD-6401-83D7-1507599A3694}"/>
              </a:ext>
            </a:extLst>
          </p:cNvPr>
          <p:cNvPicPr>
            <a:picLocks noChangeAspect="1"/>
          </p:cNvPicPr>
          <p:nvPr>
            <p:custDataLst>
              <p:tags r:id="rId1"/>
            </p:custDataLst>
          </p:nvPr>
        </p:nvPicPr>
        <p:blipFill>
          <a:blip r:embed="rId3"/>
          <a:stretch>
            <a:fillRect/>
          </a:stretch>
        </p:blipFill>
        <p:spPr>
          <a:xfrm>
            <a:off x="2225565" y="1290035"/>
            <a:ext cx="7188200" cy="5308600"/>
          </a:xfrm>
          <a:prstGeom prst="rect">
            <a:avLst/>
          </a:prstGeom>
        </p:spPr>
      </p:pic>
    </p:spTree>
    <p:extLst>
      <p:ext uri="{BB962C8B-B14F-4D97-AF65-F5344CB8AC3E}">
        <p14:creationId xmlns:p14="http://schemas.microsoft.com/office/powerpoint/2010/main" val="1106910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BF7F-7A08-20E7-82D5-4C8AEEC67524}"/>
              </a:ext>
            </a:extLst>
          </p:cNvPr>
          <p:cNvSpPr>
            <a:spLocks noGrp="1"/>
          </p:cNvSpPr>
          <p:nvPr>
            <p:ph type="title"/>
          </p:nvPr>
        </p:nvSpPr>
        <p:spPr/>
        <p:txBody>
          <a:bodyPr/>
          <a:lstStyle/>
          <a:p>
            <a:r>
              <a:rPr lang="en-IT" dirty="0"/>
              <a:t>Esercizio</a:t>
            </a:r>
          </a:p>
        </p:txBody>
      </p:sp>
      <p:pic>
        <p:nvPicPr>
          <p:cNvPr id="4" name="Picture 3">
            <a:extLst>
              <a:ext uri="{FF2B5EF4-FFF2-40B4-BE49-F238E27FC236}">
                <a16:creationId xmlns:a16="http://schemas.microsoft.com/office/drawing/2014/main" id="{4C1C4464-9F24-3541-AE18-2415A6B19D3A}"/>
              </a:ext>
            </a:extLst>
          </p:cNvPr>
          <p:cNvPicPr>
            <a:picLocks noChangeAspect="1"/>
          </p:cNvPicPr>
          <p:nvPr/>
        </p:nvPicPr>
        <p:blipFill>
          <a:blip r:embed="rId3"/>
          <a:stretch>
            <a:fillRect/>
          </a:stretch>
        </p:blipFill>
        <p:spPr>
          <a:xfrm>
            <a:off x="838200" y="1971931"/>
            <a:ext cx="3837288" cy="3096759"/>
          </a:xfrm>
          <a:prstGeom prst="rect">
            <a:avLst/>
          </a:prstGeom>
        </p:spPr>
      </p:pic>
      <p:pic>
        <p:nvPicPr>
          <p:cNvPr id="6" name="Picture 5" descr="\documentclass{article}&#10;\usepackage{amsmath,bbm,mathrsfs}&#10;\setlength\parindent{0em}&#10;\usepackage{geometry}&#10;\geometry{textwidth=10cm}&#10;\setlength\parskip{1em}&#10;\pagestyle{empty}&#10;\begin{document}&#10;&#10;Una lampada da \(80-\text{kg}\) è sostenuta da due funi \(AB\) e \(BC\). Se \(AB\) ha un diametro di \(10 \text{ mm}\) e \(BC\) ha un diametro di \(8 \text{ mm}\), determinare lo sforzo normale medio in ciascuna fune.&#10;&#10;&#10;&#10;\end{document}" title="IguanaTex Bitmap Display">
            <a:extLst>
              <a:ext uri="{FF2B5EF4-FFF2-40B4-BE49-F238E27FC236}">
                <a16:creationId xmlns:a16="http://schemas.microsoft.com/office/drawing/2014/main" id="{6E2297F3-E6C4-DBE2-AB68-DD18E460B05A}"/>
              </a:ext>
            </a:extLst>
          </p:cNvPr>
          <p:cNvPicPr>
            <a:picLocks noChangeAspect="1"/>
          </p:cNvPicPr>
          <p:nvPr>
            <p:custDataLst>
              <p:tags r:id="rId1"/>
            </p:custDataLst>
          </p:nvPr>
        </p:nvPicPr>
        <p:blipFill>
          <a:blip r:embed="rId4"/>
          <a:stretch>
            <a:fillRect/>
          </a:stretch>
        </p:blipFill>
        <p:spPr>
          <a:xfrm>
            <a:off x="4820745" y="1971931"/>
            <a:ext cx="7188200" cy="787400"/>
          </a:xfrm>
          <a:prstGeom prst="rect">
            <a:avLst/>
          </a:prstGeom>
        </p:spPr>
      </p:pic>
    </p:spTree>
    <p:extLst>
      <p:ext uri="{BB962C8B-B14F-4D97-AF65-F5344CB8AC3E}">
        <p14:creationId xmlns:p14="http://schemas.microsoft.com/office/powerpoint/2010/main" val="2979471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63CD-FDA9-2B52-0ABD-EAB3BCF5C52E}"/>
              </a:ext>
            </a:extLst>
          </p:cNvPr>
          <p:cNvSpPr>
            <a:spLocks noGrp="1"/>
          </p:cNvSpPr>
          <p:nvPr>
            <p:ph type="title"/>
          </p:nvPr>
        </p:nvSpPr>
        <p:spPr>
          <a:xfrm>
            <a:off x="701565" y="-141288"/>
            <a:ext cx="10515600" cy="1325563"/>
          </a:xfrm>
        </p:spPr>
        <p:txBody>
          <a:bodyPr/>
          <a:lstStyle/>
          <a:p>
            <a:r>
              <a:rPr lang="en-IT" dirty="0"/>
              <a:t>Soluzione</a:t>
            </a:r>
          </a:p>
        </p:txBody>
      </p:sp>
      <p:pic>
        <p:nvPicPr>
          <p:cNvPr id="4" name="Content Placeholder 3">
            <a:extLst>
              <a:ext uri="{FF2B5EF4-FFF2-40B4-BE49-F238E27FC236}">
                <a16:creationId xmlns:a16="http://schemas.microsoft.com/office/drawing/2014/main" id="{3F6ABB1B-42BF-16D8-45E0-6EB860A59493}"/>
              </a:ext>
            </a:extLst>
          </p:cNvPr>
          <p:cNvPicPr>
            <a:picLocks noGrp="1" noChangeAspect="1"/>
          </p:cNvPicPr>
          <p:nvPr>
            <p:ph idx="1"/>
          </p:nvPr>
        </p:nvPicPr>
        <p:blipFill>
          <a:blip r:embed="rId3"/>
          <a:stretch>
            <a:fillRect/>
          </a:stretch>
        </p:blipFill>
        <p:spPr>
          <a:xfrm>
            <a:off x="806450" y="912129"/>
            <a:ext cx="3746500" cy="3403600"/>
          </a:xfrm>
          <a:prstGeom prst="rect">
            <a:avLst/>
          </a:prstGeom>
        </p:spPr>
      </p:pic>
      <p:pic>
        <p:nvPicPr>
          <p:cNvPr id="13" name="Picture 12" descr="\documentclass{article}&#10;\usepackage{amsmath,bbm,mathrsfs}&#10;\setlength\parindent{0em}&#10;\usepackage{geometry}&#10;\geometry{textwidth=10cm}&#10;\setlength\parskip{1em}&#10;\pagestyle{empty}&#10;\begin{document}&#10;&#10;Indichiamo con $\mathbf F_{BA}$ e $\mathbf F_{BC}$ le forze trasmesse dai due cavi.&#10;&#10;Imponendo l'equilibrio lungo la direzione orizzontale troviamo:&#10;$$&#10;F_{B C}\left(\frac{4}{5}\right)-F_{B A} \cos 60^{\circ}=0&#10;$$&#10;&#10;Imponendo l'equilibrio lungo la direzione verticale otteniamo:&#10;$$&#10;F_{B C}\left(\frac{3}{5}\right)+F_{B A} \sin 60^{\circ}-784.8 \mathrm{~N}=0&#10;$$&#10;Risolvendo:&#10;$$&#10;F_{B C}=395.2 \mathrm{~N}, \quad F_{B A}=632.4 \mathrm{~N}&#10;$$&#10;Le tensioni normali medie sono:&#10;$$&#10;\begin{aligned}&#10;&amp; \sigma_{B C}=\frac{F_{B C}}{A_{B C}}=\frac{395.2 \mathrm{~N}}{\pi(0.004 \mathrm{~m})^2}=7.86 \mathrm{MPa} \\&#10;&amp; \sigma_{B A}=\frac{F_{B A}}{A_{B A}}=\frac{632.4 \mathrm{~N}}{\pi(0.005 \mathrm{~m})^2}=8.05 \mathrm{MPa}&#10;\end{aligned}&#10;$$&#10;&#10;&#10;\end{document}" title="IguanaTex Bitmap Display">
            <a:extLst>
              <a:ext uri="{FF2B5EF4-FFF2-40B4-BE49-F238E27FC236}">
                <a16:creationId xmlns:a16="http://schemas.microsoft.com/office/drawing/2014/main" id="{D57935D2-5463-6570-B361-5DC9191210AA}"/>
              </a:ext>
            </a:extLst>
          </p:cNvPr>
          <p:cNvPicPr>
            <a:picLocks noChangeAspect="1"/>
          </p:cNvPicPr>
          <p:nvPr>
            <p:custDataLst>
              <p:tags r:id="rId1"/>
            </p:custDataLst>
          </p:nvPr>
        </p:nvPicPr>
        <p:blipFill>
          <a:blip r:embed="rId4"/>
          <a:stretch>
            <a:fillRect/>
          </a:stretch>
        </p:blipFill>
        <p:spPr>
          <a:xfrm>
            <a:off x="5067505" y="215900"/>
            <a:ext cx="6934200" cy="6426200"/>
          </a:xfrm>
          <a:prstGeom prst="rect">
            <a:avLst/>
          </a:prstGeom>
        </p:spPr>
      </p:pic>
      <p:pic>
        <p:nvPicPr>
          <p:cNvPr id="11" name="Picture 10">
            <a:extLst>
              <a:ext uri="{FF2B5EF4-FFF2-40B4-BE49-F238E27FC236}">
                <a16:creationId xmlns:a16="http://schemas.microsoft.com/office/drawing/2014/main" id="{D00725B0-DBCE-8945-F732-D3524604AF4E}"/>
              </a:ext>
            </a:extLst>
          </p:cNvPr>
          <p:cNvPicPr>
            <a:picLocks noChangeAspect="1"/>
          </p:cNvPicPr>
          <p:nvPr/>
        </p:nvPicPr>
        <p:blipFill>
          <a:blip r:embed="rId5"/>
          <a:stretch>
            <a:fillRect/>
          </a:stretch>
        </p:blipFill>
        <p:spPr>
          <a:xfrm>
            <a:off x="806450" y="4581634"/>
            <a:ext cx="2850947" cy="2187028"/>
          </a:xfrm>
          <a:prstGeom prst="rect">
            <a:avLst/>
          </a:prstGeom>
        </p:spPr>
      </p:pic>
    </p:spTree>
    <p:extLst>
      <p:ext uri="{BB962C8B-B14F-4D97-AF65-F5344CB8AC3E}">
        <p14:creationId xmlns:p14="http://schemas.microsoft.com/office/powerpoint/2010/main" val="1436172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16B66-EA08-447D-430A-A902BC3FB084}"/>
              </a:ext>
            </a:extLst>
          </p:cNvPr>
          <p:cNvSpPr>
            <a:spLocks noGrp="1"/>
          </p:cNvSpPr>
          <p:nvPr>
            <p:ph type="title"/>
          </p:nvPr>
        </p:nvSpPr>
        <p:spPr>
          <a:xfrm>
            <a:off x="109537" y="-263526"/>
            <a:ext cx="10515600" cy="1325563"/>
          </a:xfrm>
        </p:spPr>
        <p:txBody>
          <a:bodyPr/>
          <a:lstStyle/>
          <a:p>
            <a:r>
              <a:rPr lang="en-IT" dirty="0"/>
              <a:t>Esercizio</a:t>
            </a:r>
          </a:p>
        </p:txBody>
      </p:sp>
      <p:pic>
        <p:nvPicPr>
          <p:cNvPr id="7" name="Picture 6" descr="\documentclass{article}&#10;\usepackage{amsmath,bbm,mathrsfs}&#10;\setlength\parindent{0em}&#10;\usepackage{geometry}&#10;\geometry{textwidth=8cm}&#10;\setlength\parskip{1em}&#10;\pagestyle{empty}&#10;\begin{document}&#10;&#10;La barra nella Figura 1-15a ha una larghezza costante di \(35 \, \text{mm}\) e uno spessore di \(10 \, \text{mm}\). Determina la massima tensione normale media nella barra quando è sottoposta al carico mostrato.&#10;&#10;&#10;\end{document}" title="IguanaTex Bitmap Display">
            <a:extLst>
              <a:ext uri="{FF2B5EF4-FFF2-40B4-BE49-F238E27FC236}">
                <a16:creationId xmlns:a16="http://schemas.microsoft.com/office/drawing/2014/main" id="{8DC8F3DA-D888-9232-3AFA-439A41FE039E}"/>
              </a:ext>
            </a:extLst>
          </p:cNvPr>
          <p:cNvPicPr>
            <a:picLocks noChangeAspect="1"/>
          </p:cNvPicPr>
          <p:nvPr>
            <p:custDataLst>
              <p:tags r:id="rId1"/>
            </p:custDataLst>
          </p:nvPr>
        </p:nvPicPr>
        <p:blipFill>
          <a:blip r:embed="rId4"/>
          <a:stretch>
            <a:fillRect/>
          </a:stretch>
        </p:blipFill>
        <p:spPr>
          <a:xfrm>
            <a:off x="213041" y="814386"/>
            <a:ext cx="5782946" cy="1146399"/>
          </a:xfrm>
          <a:prstGeom prst="rect">
            <a:avLst/>
          </a:prstGeom>
        </p:spPr>
      </p:pic>
      <p:pic>
        <p:nvPicPr>
          <p:cNvPr id="8" name="Picture 7">
            <a:extLst>
              <a:ext uri="{FF2B5EF4-FFF2-40B4-BE49-F238E27FC236}">
                <a16:creationId xmlns:a16="http://schemas.microsoft.com/office/drawing/2014/main" id="{85A3F448-AA09-A49B-3424-97236785BEFC}"/>
              </a:ext>
            </a:extLst>
          </p:cNvPr>
          <p:cNvPicPr>
            <a:picLocks noChangeAspect="1"/>
          </p:cNvPicPr>
          <p:nvPr/>
        </p:nvPicPr>
        <p:blipFill>
          <a:blip r:embed="rId5"/>
          <a:stretch>
            <a:fillRect/>
          </a:stretch>
        </p:blipFill>
        <p:spPr>
          <a:xfrm>
            <a:off x="6313047" y="814386"/>
            <a:ext cx="5769416" cy="4689475"/>
          </a:xfrm>
          <a:prstGeom prst="rect">
            <a:avLst/>
          </a:prstGeom>
        </p:spPr>
      </p:pic>
      <p:pic>
        <p:nvPicPr>
          <p:cNvPr id="10" name="Picture 9" descr="\documentclass{article}&#10;\usepackage{amsmath,bbm,mathrsfs}&#10;\setlength\parindent{0em}&#10;\usepackage{geometry}&#10;\geometry{textwidth=10cm}&#10;\setlength\parskip{1em}&#10;\pagestyle{empty}&#10;\begin{document}&#10;&#10;&#10;Le forze assiali interne nelle regioni \(AB, BC\), e \(CD\) sono tutte costanti ma hanno intensit\`a diverse. &#10;&#10;Utilizzando il metodo delle sezioni, le azioni interne sono mostrate nei diagrammi delle forze sul corpo libero dei segmenti di sinistra mostrati in Fig. 1-15b. &#10;&#10;Il diagramma delle forze normali, che rappresenta graficamente questi risultati, è mostrato in Fig. 1-15c. Il carico più grande è nella regione \(BC\), dove \(N_{BC} = 30 \, \text{kN}\). Poiché l'area della sezione trasversale della barra è costante, la più grande tensione normale media si verifica anche all'interno di questa regione della barra.&#10;&#10;Tensione Normale Media. Abbiamo&#10;\[&#10;\sigma_{BC} = \frac{N_{BC}}{A} = \frac{30 \times 10^3 \, \text{N}}{(0.035 \, \text{m})(0.010 \, \text{m})} = 85.7 \, \text{MPa} \quad \text{Risposta.}&#10;\]&#10;&#10;La distribuzione degli sforzi che agiscono su una sezione trasversale arbitraria della barra all'interno della regione \(BC\) è mostrata in Fig. \(1-15 d\).&#10;&#10;\end{document}" title="IguanaTex Bitmap Display">
            <a:extLst>
              <a:ext uri="{FF2B5EF4-FFF2-40B4-BE49-F238E27FC236}">
                <a16:creationId xmlns:a16="http://schemas.microsoft.com/office/drawing/2014/main" id="{B858C1ED-36A6-5098-E6A2-9D125CE7E15F}"/>
              </a:ext>
            </a:extLst>
          </p:cNvPr>
          <p:cNvPicPr>
            <a:picLocks noChangeAspect="1"/>
          </p:cNvPicPr>
          <p:nvPr>
            <p:custDataLst>
              <p:tags r:id="rId2"/>
            </p:custDataLst>
          </p:nvPr>
        </p:nvPicPr>
        <p:blipFill>
          <a:blip r:embed="rId6"/>
          <a:stretch>
            <a:fillRect/>
          </a:stretch>
        </p:blipFill>
        <p:spPr>
          <a:xfrm>
            <a:off x="213040" y="2243137"/>
            <a:ext cx="5144605" cy="4471988"/>
          </a:xfrm>
          <a:prstGeom prst="rect">
            <a:avLst/>
          </a:prstGeom>
        </p:spPr>
      </p:pic>
    </p:spTree>
    <p:extLst>
      <p:ext uri="{BB962C8B-B14F-4D97-AF65-F5344CB8AC3E}">
        <p14:creationId xmlns:p14="http://schemas.microsoft.com/office/powerpoint/2010/main" val="3734981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A370-9822-CF95-DFEF-0543B8A45A60}"/>
              </a:ext>
            </a:extLst>
          </p:cNvPr>
          <p:cNvSpPr>
            <a:spLocks noGrp="1"/>
          </p:cNvSpPr>
          <p:nvPr>
            <p:ph type="title"/>
          </p:nvPr>
        </p:nvSpPr>
        <p:spPr>
          <a:xfrm>
            <a:off x="1248103" y="-359894"/>
            <a:ext cx="10515600" cy="1325563"/>
          </a:xfrm>
        </p:spPr>
        <p:txBody>
          <a:bodyPr/>
          <a:lstStyle/>
          <a:p>
            <a:r>
              <a:rPr lang="en-IT" dirty="0"/>
              <a:t>Esercizio: tensione tangenziale media</a:t>
            </a:r>
          </a:p>
        </p:txBody>
      </p:sp>
      <p:pic>
        <p:nvPicPr>
          <p:cNvPr id="4" name="Picture 3">
            <a:extLst>
              <a:ext uri="{FF2B5EF4-FFF2-40B4-BE49-F238E27FC236}">
                <a16:creationId xmlns:a16="http://schemas.microsoft.com/office/drawing/2014/main" id="{71E00830-A9B8-BDCC-94FD-DC803D42BE21}"/>
              </a:ext>
            </a:extLst>
          </p:cNvPr>
          <p:cNvPicPr>
            <a:picLocks noChangeAspect="1"/>
          </p:cNvPicPr>
          <p:nvPr/>
        </p:nvPicPr>
        <p:blipFill>
          <a:blip r:embed="rId3"/>
          <a:stretch>
            <a:fillRect/>
          </a:stretch>
        </p:blipFill>
        <p:spPr>
          <a:xfrm>
            <a:off x="442954" y="972322"/>
            <a:ext cx="4656418" cy="3093648"/>
          </a:xfrm>
          <a:prstGeom prst="rect">
            <a:avLst/>
          </a:prstGeom>
        </p:spPr>
      </p:pic>
      <p:pic>
        <p:nvPicPr>
          <p:cNvPr id="5" name="Picture 4">
            <a:extLst>
              <a:ext uri="{FF2B5EF4-FFF2-40B4-BE49-F238E27FC236}">
                <a16:creationId xmlns:a16="http://schemas.microsoft.com/office/drawing/2014/main" id="{DE275BD0-A3A9-118B-0A5C-CA2A92883871}"/>
              </a:ext>
            </a:extLst>
          </p:cNvPr>
          <p:cNvPicPr>
            <a:picLocks noChangeAspect="1"/>
          </p:cNvPicPr>
          <p:nvPr/>
        </p:nvPicPr>
        <p:blipFill>
          <a:blip r:embed="rId4"/>
          <a:stretch>
            <a:fillRect/>
          </a:stretch>
        </p:blipFill>
        <p:spPr>
          <a:xfrm>
            <a:off x="5494618" y="1490446"/>
            <a:ext cx="2709209" cy="2454225"/>
          </a:xfrm>
          <a:prstGeom prst="rect">
            <a:avLst/>
          </a:prstGeom>
        </p:spPr>
      </p:pic>
      <p:pic>
        <p:nvPicPr>
          <p:cNvPr id="7" name="Picture 6">
            <a:extLst>
              <a:ext uri="{FF2B5EF4-FFF2-40B4-BE49-F238E27FC236}">
                <a16:creationId xmlns:a16="http://schemas.microsoft.com/office/drawing/2014/main" id="{0C1A9B36-727E-DC24-DFF8-449B83968C4E}"/>
              </a:ext>
            </a:extLst>
          </p:cNvPr>
          <p:cNvPicPr>
            <a:picLocks noChangeAspect="1"/>
          </p:cNvPicPr>
          <p:nvPr/>
        </p:nvPicPr>
        <p:blipFill>
          <a:blip r:embed="rId5"/>
          <a:stretch>
            <a:fillRect/>
          </a:stretch>
        </p:blipFill>
        <p:spPr>
          <a:xfrm>
            <a:off x="8448675" y="1490446"/>
            <a:ext cx="2552700" cy="2057400"/>
          </a:xfrm>
          <a:prstGeom prst="rect">
            <a:avLst/>
          </a:prstGeom>
        </p:spPr>
      </p:pic>
      <p:pic>
        <p:nvPicPr>
          <p:cNvPr id="11" name="Picture 10" descr="\documentclass{article}&#10;\usepackage{amsmath,bbm,mathrsfs}&#10;\setlength\parindent{0em}&#10;\usepackage{geometry}&#10;\geometry{textwidth=10cm}&#10;\setlength\parskip{1em}&#10;\pagestyle{empty}&#10;\begin{document}&#10;&#10;Tensione tangenziale media&#10;$$&#10;\tau_{\text {avg }}=\frac{V}{A}&#10;$$&#10;&#10;\end{document}" title="IguanaTex Bitmap Display">
            <a:extLst>
              <a:ext uri="{FF2B5EF4-FFF2-40B4-BE49-F238E27FC236}">
                <a16:creationId xmlns:a16="http://schemas.microsoft.com/office/drawing/2014/main" id="{EA7BEA0A-0CC6-CD2F-B159-7C1BAC696B3D}"/>
              </a:ext>
            </a:extLst>
          </p:cNvPr>
          <p:cNvPicPr>
            <a:picLocks noChangeAspect="1"/>
          </p:cNvPicPr>
          <p:nvPr>
            <p:custDataLst>
              <p:tags r:id="rId1"/>
            </p:custDataLst>
          </p:nvPr>
        </p:nvPicPr>
        <p:blipFill>
          <a:blip r:embed="rId6"/>
          <a:stretch>
            <a:fillRect/>
          </a:stretch>
        </p:blipFill>
        <p:spPr>
          <a:xfrm>
            <a:off x="2417232" y="4789160"/>
            <a:ext cx="4114800" cy="1016000"/>
          </a:xfrm>
          <a:prstGeom prst="rect">
            <a:avLst/>
          </a:prstGeom>
        </p:spPr>
      </p:pic>
    </p:spTree>
    <p:extLst>
      <p:ext uri="{BB962C8B-B14F-4D97-AF65-F5344CB8AC3E}">
        <p14:creationId xmlns:p14="http://schemas.microsoft.com/office/powerpoint/2010/main" val="1217138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570E-5486-55FD-95C2-44AAF71745E5}"/>
              </a:ext>
            </a:extLst>
          </p:cNvPr>
          <p:cNvSpPr>
            <a:spLocks noGrp="1"/>
          </p:cNvSpPr>
          <p:nvPr>
            <p:ph type="title"/>
          </p:nvPr>
        </p:nvSpPr>
        <p:spPr>
          <a:xfrm>
            <a:off x="0" y="-263526"/>
            <a:ext cx="10515600" cy="1325563"/>
          </a:xfrm>
        </p:spPr>
        <p:txBody>
          <a:bodyPr/>
          <a:lstStyle/>
          <a:p>
            <a:r>
              <a:rPr lang="en-IT" dirty="0"/>
              <a:t>Esercizio</a:t>
            </a:r>
          </a:p>
        </p:txBody>
      </p:sp>
      <p:pic>
        <p:nvPicPr>
          <p:cNvPr id="10" name="Picture 9" descr="\documentclass{article}&#10;\usepackage{amsmath,bbm,mathrsfs}&#10;\setlength\parindent{0em}&#10;\usepackage{geometry}&#10;\geometry{textwidth=8cm}&#10;\setlength\parskip{1em}&#10;\pagestyle{empty}&#10;\begin{document}&#10;&#10;&#10;Se l'incastro in legno ha uno spessore di \(150 \, \text{mm}\), determinare lo sforzo di taglio medio lungo i piani \(a-a\) e \(b-b\) dell'elemento collegato. Per ogni piano, rappresentare lo stato di sollecitazione su un elemento del materiale.&#10;&#10;\end{document}" title="IguanaTex Bitmap Display">
            <a:extLst>
              <a:ext uri="{FF2B5EF4-FFF2-40B4-BE49-F238E27FC236}">
                <a16:creationId xmlns:a16="http://schemas.microsoft.com/office/drawing/2014/main" id="{A23842F4-94EE-0729-B7A9-992E939913BE}"/>
              </a:ext>
            </a:extLst>
          </p:cNvPr>
          <p:cNvPicPr>
            <a:picLocks noChangeAspect="1"/>
          </p:cNvPicPr>
          <p:nvPr>
            <p:custDataLst>
              <p:tags r:id="rId1"/>
            </p:custDataLst>
          </p:nvPr>
        </p:nvPicPr>
        <p:blipFill>
          <a:blip r:embed="rId3"/>
          <a:stretch>
            <a:fillRect/>
          </a:stretch>
        </p:blipFill>
        <p:spPr>
          <a:xfrm>
            <a:off x="5962102" y="2053732"/>
            <a:ext cx="5765800" cy="1397000"/>
          </a:xfrm>
          <a:prstGeom prst="rect">
            <a:avLst/>
          </a:prstGeom>
        </p:spPr>
      </p:pic>
      <p:pic>
        <p:nvPicPr>
          <p:cNvPr id="8" name="Picture 7">
            <a:extLst>
              <a:ext uri="{FF2B5EF4-FFF2-40B4-BE49-F238E27FC236}">
                <a16:creationId xmlns:a16="http://schemas.microsoft.com/office/drawing/2014/main" id="{4755F1BE-2284-11C0-FA6F-B6C2957389CB}"/>
              </a:ext>
            </a:extLst>
          </p:cNvPr>
          <p:cNvPicPr>
            <a:picLocks noChangeAspect="1"/>
          </p:cNvPicPr>
          <p:nvPr/>
        </p:nvPicPr>
        <p:blipFill>
          <a:blip r:embed="rId4"/>
          <a:stretch>
            <a:fillRect/>
          </a:stretch>
        </p:blipFill>
        <p:spPr>
          <a:xfrm>
            <a:off x="248964" y="1421907"/>
            <a:ext cx="4737100" cy="2540000"/>
          </a:xfrm>
          <a:prstGeom prst="rect">
            <a:avLst/>
          </a:prstGeom>
        </p:spPr>
      </p:pic>
    </p:spTree>
    <p:extLst>
      <p:ext uri="{BB962C8B-B14F-4D97-AF65-F5344CB8AC3E}">
        <p14:creationId xmlns:p14="http://schemas.microsoft.com/office/powerpoint/2010/main" val="731083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ocumentclass{article}&#10;\usepackage{amsmath,bbm,mathrsfs}&#10;\setlength\parindent{0em}&#10;\usepackage{geometry}&#10;\geometry{textwidth=10cm}&#10;\setlength\parskip{1em}&#10;\pagestyle{empty}&#10;\begin{document}&#10;&#10;&#10;Riferendosi al diagramma delle forze sul corpo libero &#10;$$&#10;\stackrel{+}{\rightarrow} F_x = 0 ; \quad 6 \, \text{kN} - F - F = 0 \quad F = 3 \, \text{kN}&#10;$$&#10;Ora consideriamo l'equilibrio dei segmenti tagliati lungo i piani di taglio \(a-a\) e \(b-b\), mostrati nelle Fig. \(1-22 c\) e \(1-22 d\).&#10;$$&#10;\begin{aligned}&#10;&amp; \stackrel{\Sigma}{\rightarrow} F_x = 0 ; \quad V_a - 3 \, \text{kN} = 0 \quad V_a = 3 \, \text{kN} \\&#10;&amp; \stackrel{\pm}{\rightarrow} F_x = 0 ; \quad 3 \, \text{kN} - V_b = 0 \quad V_b = 3 \, \text{kN} \&#10;\end{aligned}&#10;$$&#10;&#10;$$&#10;\begin{aligned}&#10;&amp; \left( \tau_a \right)_{\text{avg}} = \frac{V_a}{A_a} = \frac{3 \times 10^3 \, \text{N}}{(0.1 \, \text{m}) (0.15 \, \text{m})} = 200 \, \text{kPa} \\&#10;&amp; \left( \tau_b \right)_{\text{avg}} = \frac{V_b}{A_b} = \frac{3 \times 10^3 \, \text{N}}{(0.125 \, \text{m}) (0.15 \, \text{m})} = 160 \, \text{kPa} \&#10;\end{aligned}&#10;$$&#10;&#10;&#10;Lo stato di sollecitazione sugli elementi situati sulle sezioni \(a-a\) e \(b-b\) è mostrato nelle c e d.&#10;&#10;&#10;&#10;\end{document}" title="IguanaTex Bitmap Display">
            <a:extLst>
              <a:ext uri="{FF2B5EF4-FFF2-40B4-BE49-F238E27FC236}">
                <a16:creationId xmlns:a16="http://schemas.microsoft.com/office/drawing/2014/main" id="{5475F346-B9C6-661B-032B-D24BE5301F2C}"/>
              </a:ext>
            </a:extLst>
          </p:cNvPr>
          <p:cNvPicPr>
            <a:picLocks noChangeAspect="1"/>
          </p:cNvPicPr>
          <p:nvPr>
            <p:custDataLst>
              <p:tags r:id="rId1"/>
            </p:custDataLst>
          </p:nvPr>
        </p:nvPicPr>
        <p:blipFill>
          <a:blip r:embed="rId3"/>
          <a:stretch>
            <a:fillRect/>
          </a:stretch>
        </p:blipFill>
        <p:spPr>
          <a:xfrm>
            <a:off x="6168231" y="226520"/>
            <a:ext cx="5103813" cy="4003699"/>
          </a:xfrm>
          <a:prstGeom prst="rect">
            <a:avLst/>
          </a:prstGeom>
        </p:spPr>
      </p:pic>
      <p:pic>
        <p:nvPicPr>
          <p:cNvPr id="9" name="Picture 8">
            <a:extLst>
              <a:ext uri="{FF2B5EF4-FFF2-40B4-BE49-F238E27FC236}">
                <a16:creationId xmlns:a16="http://schemas.microsoft.com/office/drawing/2014/main" id="{5661D69C-E232-C07D-2777-38C307E6F1F6}"/>
              </a:ext>
            </a:extLst>
          </p:cNvPr>
          <p:cNvPicPr>
            <a:picLocks noChangeAspect="1"/>
          </p:cNvPicPr>
          <p:nvPr/>
        </p:nvPicPr>
        <p:blipFill>
          <a:blip r:embed="rId4"/>
          <a:stretch>
            <a:fillRect/>
          </a:stretch>
        </p:blipFill>
        <p:spPr>
          <a:xfrm>
            <a:off x="254767" y="2962768"/>
            <a:ext cx="3429000" cy="2032000"/>
          </a:xfrm>
          <a:prstGeom prst="rect">
            <a:avLst/>
          </a:prstGeom>
        </p:spPr>
      </p:pic>
      <p:pic>
        <p:nvPicPr>
          <p:cNvPr id="10" name="Picture 9">
            <a:extLst>
              <a:ext uri="{FF2B5EF4-FFF2-40B4-BE49-F238E27FC236}">
                <a16:creationId xmlns:a16="http://schemas.microsoft.com/office/drawing/2014/main" id="{88F95BD8-1D6B-A77E-CCA4-36DAC5AD578C}"/>
              </a:ext>
            </a:extLst>
          </p:cNvPr>
          <p:cNvPicPr>
            <a:picLocks noChangeAspect="1"/>
          </p:cNvPicPr>
          <p:nvPr/>
        </p:nvPicPr>
        <p:blipFill>
          <a:blip r:embed="rId5"/>
          <a:stretch>
            <a:fillRect/>
          </a:stretch>
        </p:blipFill>
        <p:spPr>
          <a:xfrm>
            <a:off x="254767" y="226520"/>
            <a:ext cx="4737100" cy="2540000"/>
          </a:xfrm>
          <a:prstGeom prst="rect">
            <a:avLst/>
          </a:prstGeom>
        </p:spPr>
      </p:pic>
      <p:pic>
        <p:nvPicPr>
          <p:cNvPr id="11" name="Picture 10">
            <a:extLst>
              <a:ext uri="{FF2B5EF4-FFF2-40B4-BE49-F238E27FC236}">
                <a16:creationId xmlns:a16="http://schemas.microsoft.com/office/drawing/2014/main" id="{A6743EBE-58FE-2C97-20A9-A6E5D05ECFEB}"/>
              </a:ext>
            </a:extLst>
          </p:cNvPr>
          <p:cNvPicPr>
            <a:picLocks noChangeAspect="1"/>
          </p:cNvPicPr>
          <p:nvPr/>
        </p:nvPicPr>
        <p:blipFill>
          <a:blip r:embed="rId6"/>
          <a:stretch>
            <a:fillRect/>
          </a:stretch>
        </p:blipFill>
        <p:spPr>
          <a:xfrm>
            <a:off x="254767" y="5262453"/>
            <a:ext cx="4013200" cy="1587500"/>
          </a:xfrm>
          <a:prstGeom prst="rect">
            <a:avLst/>
          </a:prstGeom>
        </p:spPr>
      </p:pic>
      <p:pic>
        <p:nvPicPr>
          <p:cNvPr id="12" name="Picture 11">
            <a:extLst>
              <a:ext uri="{FF2B5EF4-FFF2-40B4-BE49-F238E27FC236}">
                <a16:creationId xmlns:a16="http://schemas.microsoft.com/office/drawing/2014/main" id="{2ADAA5E3-37C7-C0F9-4663-637920970E06}"/>
              </a:ext>
            </a:extLst>
          </p:cNvPr>
          <p:cNvPicPr>
            <a:picLocks noChangeAspect="1"/>
          </p:cNvPicPr>
          <p:nvPr/>
        </p:nvPicPr>
        <p:blipFill>
          <a:blip r:embed="rId7"/>
          <a:stretch>
            <a:fillRect/>
          </a:stretch>
        </p:blipFill>
        <p:spPr>
          <a:xfrm>
            <a:off x="4948237" y="5215202"/>
            <a:ext cx="3771900" cy="1536700"/>
          </a:xfrm>
          <a:prstGeom prst="rect">
            <a:avLst/>
          </a:prstGeom>
        </p:spPr>
      </p:pic>
    </p:spTree>
    <p:extLst>
      <p:ext uri="{BB962C8B-B14F-4D97-AF65-F5344CB8AC3E}">
        <p14:creationId xmlns:p14="http://schemas.microsoft.com/office/powerpoint/2010/main" val="567659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AB80-99E0-3CBC-54A1-EB058E3AE9ED}"/>
              </a:ext>
            </a:extLst>
          </p:cNvPr>
          <p:cNvSpPr>
            <a:spLocks noGrp="1"/>
          </p:cNvSpPr>
          <p:nvPr>
            <p:ph type="title"/>
          </p:nvPr>
        </p:nvSpPr>
        <p:spPr>
          <a:xfrm>
            <a:off x="138113" y="-263525"/>
            <a:ext cx="10515600" cy="1325563"/>
          </a:xfrm>
        </p:spPr>
        <p:txBody>
          <a:bodyPr/>
          <a:lstStyle/>
          <a:p>
            <a:r>
              <a:rPr lang="en-IT" dirty="0"/>
              <a:t>Esercizio</a:t>
            </a:r>
          </a:p>
        </p:txBody>
      </p:sp>
      <p:pic>
        <p:nvPicPr>
          <p:cNvPr id="5" name="Picture 4" descr="\documentclass{article}&#10;\usepackage{amsmath,bbm,mathrsfs}&#10;\setlength\parindent{0em}&#10;\usepackage{geometry}&#10;\geometry{textwidth=10cm}&#10;\setlength\parskip{1em}&#10;\pagestyle{empty}&#10;\begin{document}&#10;&#10;Determina la tensione tangenziale media nel perno di diametro 20 mm in \(A\) e nel perno di diametro 30 mm in \(B\) che sostengono la trave nella Fig. 1-21a.&#10;&#10;&#10;\end{document}" title="IguanaTex Bitmap Display">
            <a:extLst>
              <a:ext uri="{FF2B5EF4-FFF2-40B4-BE49-F238E27FC236}">
                <a16:creationId xmlns:a16="http://schemas.microsoft.com/office/drawing/2014/main" id="{7A0B55FA-EA24-FA48-C60B-18ADA64AEF17}"/>
              </a:ext>
            </a:extLst>
          </p:cNvPr>
          <p:cNvPicPr>
            <a:picLocks noChangeAspect="1"/>
          </p:cNvPicPr>
          <p:nvPr>
            <p:custDataLst>
              <p:tags r:id="rId1"/>
            </p:custDataLst>
          </p:nvPr>
        </p:nvPicPr>
        <p:blipFill>
          <a:blip r:embed="rId3"/>
          <a:stretch>
            <a:fillRect/>
          </a:stretch>
        </p:blipFill>
        <p:spPr>
          <a:xfrm>
            <a:off x="2501900" y="5054600"/>
            <a:ext cx="7188200" cy="838200"/>
          </a:xfrm>
          <a:prstGeom prst="rect">
            <a:avLst/>
          </a:prstGeom>
        </p:spPr>
      </p:pic>
      <p:pic>
        <p:nvPicPr>
          <p:cNvPr id="6" name="Picture 5">
            <a:extLst>
              <a:ext uri="{FF2B5EF4-FFF2-40B4-BE49-F238E27FC236}">
                <a16:creationId xmlns:a16="http://schemas.microsoft.com/office/drawing/2014/main" id="{5BEA51AC-9358-6A21-41C5-CA99250C1EC3}"/>
              </a:ext>
            </a:extLst>
          </p:cNvPr>
          <p:cNvPicPr>
            <a:picLocks noChangeAspect="1"/>
          </p:cNvPicPr>
          <p:nvPr/>
        </p:nvPicPr>
        <p:blipFill>
          <a:blip r:embed="rId4"/>
          <a:stretch>
            <a:fillRect/>
          </a:stretch>
        </p:blipFill>
        <p:spPr>
          <a:xfrm>
            <a:off x="3543300" y="965200"/>
            <a:ext cx="5105400" cy="3625024"/>
          </a:xfrm>
          <a:prstGeom prst="rect">
            <a:avLst/>
          </a:prstGeom>
        </p:spPr>
      </p:pic>
    </p:spTree>
    <p:extLst>
      <p:ext uri="{BB962C8B-B14F-4D97-AF65-F5344CB8AC3E}">
        <p14:creationId xmlns:p14="http://schemas.microsoft.com/office/powerpoint/2010/main" val="2973881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ocumentclass{article}&#10;\usepackage{amsmath,bbm,mathrsfs}&#10;\pagestyle{empty}&#10;\begin{document}&#10;&#10;  \begin{itemize}&#10;        \item Modelli matematici per azioni interne sviluppati storicamente, maturati con Cauchy.&#10;        \item Sezione del corpo con piano $\pi_n$ rivela azioni di contatto $\mathbf{F}_n$ e $\mathbf{M}_n$ per equilibrio.&#10;    \end{itemize}&#10;    \textbf{Tensione:}&#10;    \[&#10;    \mathbf{t}_n = \lim_{\Delta A_n \rightarrow 0} \frac{\Delta \mathbf{F}_n}{\Delta A_n}, \quad \lim_{\Delta A_n \rightarrow 0} \frac{\Delta \mathbf{M}_n}{\Delta A_n} = \mathbf{0}&#10;    \]&#10;    \textbf{Implicazioni:}&#10;    \begin{itemize}&#10;        \item Tensione $\mathbf{t}_n$ dipende da punto e normale.&#10;        \item Distinzione tra corpi di Cauchy e corpi di Cosserat.&#10;    \end{itemize}&#10;&#10;&#10;&#10;\end{document}" title="IguanaTex Bitmap Display">
            <a:extLst>
              <a:ext uri="{FF2B5EF4-FFF2-40B4-BE49-F238E27FC236}">
                <a16:creationId xmlns:a16="http://schemas.microsoft.com/office/drawing/2014/main" id="{5763D13A-99F6-40D3-433D-EB895A9AA6E1}"/>
              </a:ext>
            </a:extLst>
          </p:cNvPr>
          <p:cNvPicPr>
            <a:picLocks noChangeAspect="1"/>
          </p:cNvPicPr>
          <p:nvPr>
            <p:custDataLst>
              <p:tags r:id="rId1"/>
            </p:custDataLst>
          </p:nvPr>
        </p:nvPicPr>
        <p:blipFill>
          <a:blip r:embed="rId4"/>
          <a:stretch>
            <a:fillRect/>
          </a:stretch>
        </p:blipFill>
        <p:spPr>
          <a:xfrm>
            <a:off x="5889184" y="484808"/>
            <a:ext cx="6067970" cy="2689013"/>
          </a:xfrm>
          <a:prstGeom prst="rect">
            <a:avLst/>
          </a:prstGeom>
        </p:spPr>
      </p:pic>
      <p:pic>
        <p:nvPicPr>
          <p:cNvPr id="6" name="Picture 5">
            <a:extLst>
              <a:ext uri="{FF2B5EF4-FFF2-40B4-BE49-F238E27FC236}">
                <a16:creationId xmlns:a16="http://schemas.microsoft.com/office/drawing/2014/main" id="{B80B31D3-8C56-91EB-932F-2C8F3BF88AD2}"/>
              </a:ext>
            </a:extLst>
          </p:cNvPr>
          <p:cNvPicPr>
            <a:picLocks noChangeAspect="1"/>
          </p:cNvPicPr>
          <p:nvPr/>
        </p:nvPicPr>
        <p:blipFill>
          <a:blip r:embed="rId5"/>
          <a:stretch>
            <a:fillRect/>
          </a:stretch>
        </p:blipFill>
        <p:spPr>
          <a:xfrm>
            <a:off x="106464" y="274256"/>
            <a:ext cx="5642852" cy="2689013"/>
          </a:xfrm>
          <a:prstGeom prst="rect">
            <a:avLst/>
          </a:prstGeom>
        </p:spPr>
      </p:pic>
      <p:pic>
        <p:nvPicPr>
          <p:cNvPr id="16" name="Picture 15" descr="\documentclass{article}&#10;\usepackage{amsmath,bbm,mathrsfs}&#10;\pagestyle{empty}&#10;\begin{document}&#10;&#10;Nel contesto dell'analisi dei solidi, è fondamentale comprendere le azioni interne generate dalle forze di contatto tra le diverse parti del corpo. Queste azioni, studiate attraverso modelli matematici sviluppati nel corso della storia, giocano un ruolo cruciale nella determinazione dell'equilibrio e della risposta dei solidi alle sollecitazioni esterne. La sezione del corpo con un piano di normale $\mathbf{n}$ ci permette di analizzare tali azioni e definire la tensione $\mathbf{t}_n$ che agisce lungo quella direzione. Questo concetto è centrale per comprendere il comportamento dei materiali solidi in risposta alle sollecitazioni meccaniche&#10;&#10;&#10;&#10;&#10;\end{document}" title="IguanaTex Bitmap Display">
            <a:extLst>
              <a:ext uri="{FF2B5EF4-FFF2-40B4-BE49-F238E27FC236}">
                <a16:creationId xmlns:a16="http://schemas.microsoft.com/office/drawing/2014/main" id="{D8DAD075-44F0-8334-4E98-648E408FA0B7}"/>
              </a:ext>
            </a:extLst>
          </p:cNvPr>
          <p:cNvPicPr>
            <a:picLocks noChangeAspect="1"/>
          </p:cNvPicPr>
          <p:nvPr>
            <p:custDataLst>
              <p:tags r:id="rId2"/>
            </p:custDataLst>
          </p:nvPr>
        </p:nvPicPr>
        <p:blipFill>
          <a:blip r:embed="rId6"/>
          <a:stretch>
            <a:fillRect/>
          </a:stretch>
        </p:blipFill>
        <p:spPr>
          <a:xfrm>
            <a:off x="578496" y="4010992"/>
            <a:ext cx="8737600" cy="2362200"/>
          </a:xfrm>
          <a:prstGeom prst="rect">
            <a:avLst/>
          </a:prstGeom>
        </p:spPr>
      </p:pic>
    </p:spTree>
    <p:extLst>
      <p:ext uri="{BB962C8B-B14F-4D97-AF65-F5344CB8AC3E}">
        <p14:creationId xmlns:p14="http://schemas.microsoft.com/office/powerpoint/2010/main" val="3436714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7BCDD91-8D8F-0F55-6018-8059EA191B37}"/>
              </a:ext>
            </a:extLst>
          </p:cNvPr>
          <p:cNvPicPr>
            <a:picLocks noGrp="1" noChangeAspect="1"/>
          </p:cNvPicPr>
          <p:nvPr>
            <p:ph idx="1"/>
          </p:nvPr>
        </p:nvPicPr>
        <p:blipFill>
          <a:blip r:embed="rId3"/>
          <a:stretch>
            <a:fillRect/>
          </a:stretch>
        </p:blipFill>
        <p:spPr>
          <a:xfrm>
            <a:off x="6441204" y="433387"/>
            <a:ext cx="4912595" cy="1095376"/>
          </a:xfrm>
          <a:prstGeom prst="rect">
            <a:avLst/>
          </a:prstGeom>
        </p:spPr>
      </p:pic>
      <p:pic>
        <p:nvPicPr>
          <p:cNvPr id="5" name="Picture 4">
            <a:extLst>
              <a:ext uri="{FF2B5EF4-FFF2-40B4-BE49-F238E27FC236}">
                <a16:creationId xmlns:a16="http://schemas.microsoft.com/office/drawing/2014/main" id="{548237E4-86CA-D064-3092-9CA7658296F3}"/>
              </a:ext>
            </a:extLst>
          </p:cNvPr>
          <p:cNvPicPr>
            <a:picLocks noChangeAspect="1"/>
          </p:cNvPicPr>
          <p:nvPr/>
        </p:nvPicPr>
        <p:blipFill>
          <a:blip r:embed="rId4"/>
          <a:stretch>
            <a:fillRect/>
          </a:stretch>
        </p:blipFill>
        <p:spPr>
          <a:xfrm>
            <a:off x="6429049" y="1947861"/>
            <a:ext cx="4924750" cy="1521468"/>
          </a:xfrm>
          <a:prstGeom prst="rect">
            <a:avLst/>
          </a:prstGeom>
        </p:spPr>
      </p:pic>
      <p:pic>
        <p:nvPicPr>
          <p:cNvPr id="6" name="Picture 5">
            <a:extLst>
              <a:ext uri="{FF2B5EF4-FFF2-40B4-BE49-F238E27FC236}">
                <a16:creationId xmlns:a16="http://schemas.microsoft.com/office/drawing/2014/main" id="{82448B78-B94D-A86B-EC9F-11D2BC7CF99A}"/>
              </a:ext>
            </a:extLst>
          </p:cNvPr>
          <p:cNvPicPr>
            <a:picLocks noChangeAspect="1"/>
          </p:cNvPicPr>
          <p:nvPr/>
        </p:nvPicPr>
        <p:blipFill>
          <a:blip r:embed="rId5"/>
          <a:stretch>
            <a:fillRect/>
          </a:stretch>
        </p:blipFill>
        <p:spPr>
          <a:xfrm>
            <a:off x="485776" y="137916"/>
            <a:ext cx="3957638" cy="2810070"/>
          </a:xfrm>
          <a:prstGeom prst="rect">
            <a:avLst/>
          </a:prstGeom>
        </p:spPr>
      </p:pic>
      <p:pic>
        <p:nvPicPr>
          <p:cNvPr id="10" name="Picture 9" descr="\documentclass{article}&#10;\usepackage{amsmath,bbm,mathrsfs}&#10;\setlength\parindent{0em}&#10;\usepackage{geometry}&#10;\geometry{textwidth=10cm}&#10;\setlength\parskip{1em}&#10;\pagestyle{empty}&#10;\begin{document}&#10;&#10;&#10;Le forze sui perni possono essere ottenute considerando l'equilibrio della trave, Fig. 1-21b.&#10;$$&#10;\begin{array}{lll}&#10;\downarrow+\Sigma M_A=0 ; &amp; &amp; \\&#10;&amp; F_B\left(\frac{4}{5}\right)(6 \, \text{m}) - 30 \, \text{kN}(2 \, \text{m})=0 &amp; F_B=12.5 \, \text{kN} \\&#10;\stackrel{+}{\rightarrow} \Sigma F_x=0 ; &amp; (12.5 \, \text{kN})\left(\frac{3}{5}\right) - A_x=0 &amp; A_x=7.50 \, \text{kN} \\&#10;\uparrow \Sigma F_y=0 ; &amp; A_y+(12.5 \, \text{kN})\left(\frac{4}{5}\right) - 30 \, \text{kN}=0 &amp; A_y=20 \, \text{kN}&#10;\end{array}&#10;$$&#10;Quindi, la forza risultante che agisce sul perno \(A\) è&#10;$$&#10;F_A = \sqrt{A_x^2 + A_y^2} = \sqrt{(7.50 \, \text{kN})^2 + (20 \, \text{kN})^2} = 21.36 \, \text{kN}&#10;$$&#10;&#10;&#10;\end{document}" title="IguanaTex Bitmap Display">
            <a:extLst>
              <a:ext uri="{FF2B5EF4-FFF2-40B4-BE49-F238E27FC236}">
                <a16:creationId xmlns:a16="http://schemas.microsoft.com/office/drawing/2014/main" id="{34758CFD-D08E-D59B-1ACB-BD0A78425A11}"/>
              </a:ext>
            </a:extLst>
          </p:cNvPr>
          <p:cNvPicPr>
            <a:picLocks noChangeAspect="1"/>
          </p:cNvPicPr>
          <p:nvPr>
            <p:custDataLst>
              <p:tags r:id="rId1"/>
            </p:custDataLst>
          </p:nvPr>
        </p:nvPicPr>
        <p:blipFill>
          <a:blip r:embed="rId6"/>
          <a:stretch>
            <a:fillRect/>
          </a:stretch>
        </p:blipFill>
        <p:spPr>
          <a:xfrm>
            <a:off x="234751" y="3285930"/>
            <a:ext cx="5861249" cy="2733869"/>
          </a:xfrm>
          <a:prstGeom prst="rect">
            <a:avLst/>
          </a:prstGeom>
        </p:spPr>
      </p:pic>
      <p:pic>
        <p:nvPicPr>
          <p:cNvPr id="11" name="Picture 10">
            <a:extLst>
              <a:ext uri="{FF2B5EF4-FFF2-40B4-BE49-F238E27FC236}">
                <a16:creationId xmlns:a16="http://schemas.microsoft.com/office/drawing/2014/main" id="{B11812B7-2E59-2F2A-4C62-99749D408C96}"/>
              </a:ext>
            </a:extLst>
          </p:cNvPr>
          <p:cNvPicPr>
            <a:picLocks noChangeAspect="1"/>
          </p:cNvPicPr>
          <p:nvPr/>
        </p:nvPicPr>
        <p:blipFill>
          <a:blip r:embed="rId7"/>
          <a:stretch>
            <a:fillRect/>
          </a:stretch>
        </p:blipFill>
        <p:spPr>
          <a:xfrm>
            <a:off x="7772399" y="3937640"/>
            <a:ext cx="3581400" cy="1993900"/>
          </a:xfrm>
          <a:prstGeom prst="rect">
            <a:avLst/>
          </a:prstGeom>
        </p:spPr>
      </p:pic>
    </p:spTree>
    <p:extLst>
      <p:ext uri="{BB962C8B-B14F-4D97-AF65-F5344CB8AC3E}">
        <p14:creationId xmlns:p14="http://schemas.microsoft.com/office/powerpoint/2010/main" val="2491215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76B0D3-B692-BB2C-DEAF-11082BF28C40}"/>
              </a:ext>
            </a:extLst>
          </p:cNvPr>
          <p:cNvPicPr>
            <a:picLocks noChangeAspect="1"/>
          </p:cNvPicPr>
          <p:nvPr/>
        </p:nvPicPr>
        <p:blipFill>
          <a:blip r:embed="rId3"/>
          <a:stretch>
            <a:fillRect/>
          </a:stretch>
        </p:blipFill>
        <p:spPr>
          <a:xfrm>
            <a:off x="3886198" y="4864100"/>
            <a:ext cx="3581400" cy="1993900"/>
          </a:xfrm>
          <a:prstGeom prst="rect">
            <a:avLst/>
          </a:prstGeom>
        </p:spPr>
      </p:pic>
      <p:pic>
        <p:nvPicPr>
          <p:cNvPr id="9" name="Picture 8">
            <a:extLst>
              <a:ext uri="{FF2B5EF4-FFF2-40B4-BE49-F238E27FC236}">
                <a16:creationId xmlns:a16="http://schemas.microsoft.com/office/drawing/2014/main" id="{BE80AAF1-5A87-5056-0E6F-183222373501}"/>
              </a:ext>
            </a:extLst>
          </p:cNvPr>
          <p:cNvPicPr>
            <a:picLocks noChangeAspect="1"/>
          </p:cNvPicPr>
          <p:nvPr/>
        </p:nvPicPr>
        <p:blipFill>
          <a:blip r:embed="rId4"/>
          <a:stretch>
            <a:fillRect/>
          </a:stretch>
        </p:blipFill>
        <p:spPr>
          <a:xfrm>
            <a:off x="8067077" y="0"/>
            <a:ext cx="4124923" cy="6858000"/>
          </a:xfrm>
          <a:prstGeom prst="rect">
            <a:avLst/>
          </a:prstGeom>
        </p:spPr>
      </p:pic>
      <p:pic>
        <p:nvPicPr>
          <p:cNvPr id="11" name="Picture 10" descr="\documentclass{article}&#10;\usepackage{amsmath,bbm,mathrsfs}&#10;\setlength\parindent{0em}&#10;\usepackage{geometry}&#10;\geometry{textwidth=10cm}&#10;\setlength\parskip{1em}&#10;\pagestyle{empty}&#10;\begin{document}&#10;&#10;&#10;Il perno in \( A \) è sostenuto da due &quot;lamine&quot; fisse, quindi il diagramma delle forze sul corpo libero del segmento centrale del perno mostrato nella Fig. 1-21c ha due superfici di taglio tra la trave e ogni lamina. Poiché la forza della trave \( (21.36 \, \text{kN}) \) che agisce sul perno è sostenuta dalla forza di taglio su ciascuna delle due superfici, viene chiamata taglio doppio. Quindi,&#10;\[&#10;V_A = \frac{F_A}{2} = \frac{21.36 \, \text{kN}}{2} = 10.68 \, \text{kN}&#10;\]&#10;Nella Fig. 1-21a, si noti che il perno \( B \) è soggetto a taglio singolo, che si verifica nella sezione tra il cavo e la trave, Fig. 1-21d. Per questo segmento del perno,&#10;\[&#10;V_B = F_B = 12.5 \, \text{kN}&#10;\]&#10;&#10;Sforzo Tagliante Medio.&#10;\[&#10;\begin{aligned}&#10;&amp; \left(\tau_A\right)_{\text{avg}} = \frac{V_A}{A_A} = \frac{10.68 \times 10^3 \, \text{N}}{\frac{\pi}{4}(0.02 \, \text{m})^2} = 34.0 \, \text{MPa} \\&#10;&amp; \left(\tau_B\right)_{\text{avg}} = \frac{V_B}{A_B} = \frac{12.5 \times 10^3 \, \text{N}}{\frac{\pi}{4}(0.03 \, \text{m})^2} = 17.7 \, \text{MPa}&#10;\end{aligned}&#10;\]&#10;Risposta.&#10;&#10;\end{document}" title="IguanaTex Bitmap Display">
            <a:extLst>
              <a:ext uri="{FF2B5EF4-FFF2-40B4-BE49-F238E27FC236}">
                <a16:creationId xmlns:a16="http://schemas.microsoft.com/office/drawing/2014/main" id="{11470BE5-9230-4C7A-1B57-F92E75FE0281}"/>
              </a:ext>
            </a:extLst>
          </p:cNvPr>
          <p:cNvPicPr>
            <a:picLocks noChangeAspect="1"/>
          </p:cNvPicPr>
          <p:nvPr>
            <p:custDataLst>
              <p:tags r:id="rId1"/>
            </p:custDataLst>
          </p:nvPr>
        </p:nvPicPr>
        <p:blipFill>
          <a:blip r:embed="rId5"/>
          <a:stretch>
            <a:fillRect/>
          </a:stretch>
        </p:blipFill>
        <p:spPr>
          <a:xfrm>
            <a:off x="247648" y="228601"/>
            <a:ext cx="4635499" cy="4635499"/>
          </a:xfrm>
          <a:prstGeom prst="rect">
            <a:avLst/>
          </a:prstGeom>
        </p:spPr>
      </p:pic>
    </p:spTree>
    <p:extLst>
      <p:ext uri="{BB962C8B-B14F-4D97-AF65-F5344CB8AC3E}">
        <p14:creationId xmlns:p14="http://schemas.microsoft.com/office/powerpoint/2010/main" val="111591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A71B-A4AB-4333-2E62-198AF93160BB}"/>
              </a:ext>
            </a:extLst>
          </p:cNvPr>
          <p:cNvSpPr>
            <a:spLocks noGrp="1"/>
          </p:cNvSpPr>
          <p:nvPr>
            <p:ph type="title"/>
          </p:nvPr>
        </p:nvSpPr>
        <p:spPr>
          <a:xfrm>
            <a:off x="838200" y="365126"/>
            <a:ext cx="10515600" cy="509518"/>
          </a:xfrm>
        </p:spPr>
        <p:txBody>
          <a:bodyPr>
            <a:normAutofit fontScale="90000"/>
          </a:bodyPr>
          <a:lstStyle/>
          <a:p>
            <a:r>
              <a:rPr lang="en-GB" b="1" i="0" u="none" strike="noStrike" dirty="0" err="1">
                <a:solidFill>
                  <a:srgbClr val="357B7B"/>
                </a:solidFill>
                <a:effectLst/>
                <a:latin typeface="freight-text-pro"/>
              </a:rPr>
              <a:t>Componente</a:t>
            </a:r>
            <a:r>
              <a:rPr lang="en-GB" b="1" i="0" u="none" strike="noStrike" dirty="0">
                <a:solidFill>
                  <a:srgbClr val="357B7B"/>
                </a:solidFill>
                <a:effectLst/>
                <a:latin typeface="freight-text-pro"/>
              </a:rPr>
              <a:t> </a:t>
            </a:r>
            <a:r>
              <a:rPr lang="en-GB" b="1" i="0" u="none" strike="noStrike" dirty="0" err="1">
                <a:solidFill>
                  <a:srgbClr val="357B7B"/>
                </a:solidFill>
                <a:effectLst/>
                <a:latin typeface="freight-text-pro"/>
              </a:rPr>
              <a:t>normale</a:t>
            </a:r>
            <a:r>
              <a:rPr lang="en-GB" b="1" i="0" u="none" strike="noStrike" dirty="0">
                <a:solidFill>
                  <a:srgbClr val="357B7B"/>
                </a:solidFill>
                <a:effectLst/>
                <a:latin typeface="freight-text-pro"/>
              </a:rPr>
              <a:t> e </a:t>
            </a:r>
            <a:r>
              <a:rPr lang="en-GB" b="1" i="0" u="none" strike="noStrike" dirty="0" err="1">
                <a:solidFill>
                  <a:srgbClr val="357B7B"/>
                </a:solidFill>
                <a:effectLst/>
                <a:latin typeface="freight-text-pro"/>
              </a:rPr>
              <a:t>tangenziale</a:t>
            </a:r>
            <a:r>
              <a:rPr lang="en-GB" b="1" i="0" u="none" strike="noStrike" dirty="0">
                <a:solidFill>
                  <a:srgbClr val="357B7B"/>
                </a:solidFill>
                <a:effectLst/>
                <a:latin typeface="freight-text-pro"/>
              </a:rPr>
              <a:t> </a:t>
            </a:r>
            <a:r>
              <a:rPr lang="en-GB" b="1" i="0" u="none" strike="noStrike" dirty="0" err="1">
                <a:solidFill>
                  <a:srgbClr val="357B7B"/>
                </a:solidFill>
                <a:effectLst/>
                <a:latin typeface="freight-text-pro"/>
              </a:rPr>
              <a:t>della</a:t>
            </a:r>
            <a:r>
              <a:rPr lang="en-GB" b="1" i="0" u="none" strike="noStrike" dirty="0">
                <a:solidFill>
                  <a:srgbClr val="357B7B"/>
                </a:solidFill>
                <a:effectLst/>
                <a:latin typeface="freight-text-pro"/>
              </a:rPr>
              <a:t> </a:t>
            </a:r>
            <a:r>
              <a:rPr lang="en-GB" b="1" i="0" u="none" strike="noStrike" dirty="0" err="1">
                <a:solidFill>
                  <a:srgbClr val="357B7B"/>
                </a:solidFill>
                <a:effectLst/>
                <a:latin typeface="freight-text-pro"/>
              </a:rPr>
              <a:t>tensione</a:t>
            </a:r>
            <a:endParaRPr lang="en-IT" dirty="0"/>
          </a:p>
        </p:txBody>
      </p:sp>
      <p:pic>
        <p:nvPicPr>
          <p:cNvPr id="23" name="Picture 22" descr="\documentclass{article}&#10;\usepackage{amsmath,bbm,mathrsfs}&#10;\pagestyle{empty}&#10;\usepackage{geometry}&#10;\geometry{textwidth=10cm}&#10;\setlength\parindent{0em}&#10;\begin{document}&#10;&#10;&#10;&#10;  \textbf{Versore Normale:}&#10;  $$&#10;  \mathbf{n} = \left[ \alpha \; \beta \; \gamma \right]^T&#10;  $$&#10;  $$&#10;  \alpha^2 + \beta^2 + \gamma^2 = 1&#10;  $$&#10;&#10;  \textbf{Formula di Decomposizione:}&#10;  $$&#10;  \mathbf{t}_n = \boldsymbol\tau_n + \sigma_n \mathbf{n}&#10;  $$&#10;&#10;Mentre $\sigma_n$ \`e uno scalare, $\boldsymbol\tau_n$ (in grassetto) \`e un vettore.\medskip&#10;&#10;L'intensit\`a di $\boldsymbol\tau_n$ \`e di norma indicata con $\tau_n$.\medskip&#10;&#10;Quando $\boldsymbol n$ \`e fissato, la tensione normale e tangenziale vengono indicate con $\sigma$ e $\tau$.&#10;&#10;&#10;\end{document}&#10;&#10;&#10;&#10;&#10;\end{document}" title="IguanaTex Bitmap Display">
            <a:extLst>
              <a:ext uri="{FF2B5EF4-FFF2-40B4-BE49-F238E27FC236}">
                <a16:creationId xmlns:a16="http://schemas.microsoft.com/office/drawing/2014/main" id="{329F58CC-00C2-2538-F371-D30BEC78E659}"/>
              </a:ext>
            </a:extLst>
          </p:cNvPr>
          <p:cNvPicPr>
            <a:picLocks noChangeAspect="1"/>
          </p:cNvPicPr>
          <p:nvPr>
            <p:custDataLst>
              <p:tags r:id="rId1"/>
            </p:custDataLst>
          </p:nvPr>
        </p:nvPicPr>
        <p:blipFill>
          <a:blip r:embed="rId3"/>
          <a:stretch>
            <a:fillRect/>
          </a:stretch>
        </p:blipFill>
        <p:spPr>
          <a:xfrm>
            <a:off x="5918146" y="1769164"/>
            <a:ext cx="5938080" cy="3084445"/>
          </a:xfrm>
          <a:prstGeom prst="rect">
            <a:avLst/>
          </a:prstGeom>
        </p:spPr>
      </p:pic>
      <p:pic>
        <p:nvPicPr>
          <p:cNvPr id="11" name="Picture 10">
            <a:extLst>
              <a:ext uri="{FF2B5EF4-FFF2-40B4-BE49-F238E27FC236}">
                <a16:creationId xmlns:a16="http://schemas.microsoft.com/office/drawing/2014/main" id="{5692D8B4-8126-5AB0-DE09-0750C5778CA8}"/>
              </a:ext>
            </a:extLst>
          </p:cNvPr>
          <p:cNvPicPr>
            <a:picLocks noChangeAspect="1"/>
          </p:cNvPicPr>
          <p:nvPr/>
        </p:nvPicPr>
        <p:blipFill>
          <a:blip r:embed="rId4"/>
          <a:stretch>
            <a:fillRect/>
          </a:stretch>
        </p:blipFill>
        <p:spPr>
          <a:xfrm>
            <a:off x="244218" y="1148523"/>
            <a:ext cx="5549900" cy="5537200"/>
          </a:xfrm>
          <a:prstGeom prst="rect">
            <a:avLst/>
          </a:prstGeom>
        </p:spPr>
      </p:pic>
    </p:spTree>
    <p:extLst>
      <p:ext uri="{BB962C8B-B14F-4D97-AF65-F5344CB8AC3E}">
        <p14:creationId xmlns:p14="http://schemas.microsoft.com/office/powerpoint/2010/main" val="361612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469C-2FD1-2911-50DB-3DEE5E404238}"/>
              </a:ext>
            </a:extLst>
          </p:cNvPr>
          <p:cNvSpPr>
            <a:spLocks noGrp="1"/>
          </p:cNvSpPr>
          <p:nvPr>
            <p:ph type="title"/>
          </p:nvPr>
        </p:nvSpPr>
        <p:spPr>
          <a:xfrm>
            <a:off x="838200" y="0"/>
            <a:ext cx="10515600" cy="1325563"/>
          </a:xfrm>
        </p:spPr>
        <p:txBody>
          <a:bodyPr>
            <a:normAutofit/>
          </a:bodyPr>
          <a:lstStyle/>
          <a:p>
            <a:r>
              <a:rPr lang="en-GB" b="1" i="0" u="none" strike="noStrike" dirty="0" err="1">
                <a:solidFill>
                  <a:srgbClr val="357B7B"/>
                </a:solidFill>
                <a:effectLst/>
                <a:latin typeface="freight-text-pro"/>
              </a:rPr>
              <a:t>Componenti</a:t>
            </a:r>
            <a:r>
              <a:rPr lang="en-GB" b="1" i="0" u="none" strike="noStrike" dirty="0">
                <a:solidFill>
                  <a:srgbClr val="357B7B"/>
                </a:solidFill>
                <a:effectLst/>
                <a:latin typeface="freight-text-pro"/>
              </a:rPr>
              <a:t> </a:t>
            </a:r>
            <a:r>
              <a:rPr lang="en-GB" b="1" i="0" u="none" strike="noStrike" dirty="0" err="1">
                <a:solidFill>
                  <a:srgbClr val="357B7B"/>
                </a:solidFill>
                <a:effectLst/>
                <a:latin typeface="freight-text-pro"/>
              </a:rPr>
              <a:t>speciali</a:t>
            </a:r>
            <a:r>
              <a:rPr lang="en-GB" b="1" i="0" u="none" strike="noStrike" dirty="0">
                <a:solidFill>
                  <a:srgbClr val="357B7B"/>
                </a:solidFill>
                <a:effectLst/>
                <a:latin typeface="freight-text-pro"/>
              </a:rPr>
              <a:t> di </a:t>
            </a:r>
            <a:r>
              <a:rPr lang="en-GB" b="1" i="0" u="none" strike="noStrike" dirty="0" err="1">
                <a:solidFill>
                  <a:srgbClr val="357B7B"/>
                </a:solidFill>
                <a:effectLst/>
                <a:latin typeface="freight-text-pro"/>
              </a:rPr>
              <a:t>tensione</a:t>
            </a:r>
            <a:br>
              <a:rPr lang="en-GB" b="1" i="0" u="none" strike="noStrike" dirty="0">
                <a:solidFill>
                  <a:srgbClr val="357B7B"/>
                </a:solidFill>
                <a:effectLst/>
                <a:latin typeface="freight-text-pro"/>
              </a:rPr>
            </a:br>
            <a:endParaRPr lang="en-IT" dirty="0"/>
          </a:p>
        </p:txBody>
      </p:sp>
      <p:pic>
        <p:nvPicPr>
          <p:cNvPr id="11" name="Picture 10" descr="\documentclass{article}&#10;\usepackage{amsmath,bbm,mathrsfs}&#10;\pagestyle{empty}&#10;\begin{document}&#10;&#10;Il vettore tensione $\mathbf{t}_n$ in un sistema cartesiano ortogonale di riferimento $(O ; x, y, z)$ ha componenti cartesiane:&#10;&#10;$$\mathbf{t}_n=\left[\begin{array}{lll}t_{n x} \\ t_{n y} \\ t_{n z}\end{array}\right]$$&#10;&#10;Le componenti delle tensioni secondo i tre piani coordinati prendono il nome di componenti speciali di tensione, Fig. 14.4b:&#10;$$&#10;\mathbf{t}_x=\left[\begin{array}{c}&#10;\sigma_x \\&#10;\tau_{x y} \\&#10;\tau_{x z}&#10;\end{array}\right], \quad \mathbf{t}_y=\left[\begin{array}{c}&#10;\tau_{y x} \\&#10;\sigma_y \\&#10;\tau_{y z}&#10;\end{array}\right], \quad \mathbf{t}_z=\left[\begin{array}{c}&#10;\tau_{z x} \\&#10;\tau_{z y} \\&#10;\sigma_z&#10;\end{array}\right]&#10;$$&#10;Le componenti speciali di tensione vengono raccolte nel tensore degli sforzi o tensore della tensione $\mathbf{T}$ le cui colonne rappresentano le tensioni agenti sui piani coordinati:&#10;(14.7)&#10;$$&#10;\mathbf{T}(P)=\left[\begin{array}{lll}&#10;\mathbf{t}_x &amp; \mathbf{t}_y &amp; \mathbf{t}_z&#10;\end{array}\right]=\left[\begin{array}{ccc}&#10;\sigma_x &amp; \tau_{y x} &amp; \tau_{z x} \\&#10;\tau_{x y} &amp; \sigma_y &amp; \tau_{z y} \\&#10;\tau_{x z} &amp; \tau_{y z} &amp; \sigma_z&#10;\end{array}\right]&#10;$$&#10;&#10;\end{document}" title="IguanaTex Bitmap Display">
            <a:extLst>
              <a:ext uri="{FF2B5EF4-FFF2-40B4-BE49-F238E27FC236}">
                <a16:creationId xmlns:a16="http://schemas.microsoft.com/office/drawing/2014/main" id="{764D78C9-281B-54EF-14E3-3C12B62E2F74}"/>
              </a:ext>
            </a:extLst>
          </p:cNvPr>
          <p:cNvPicPr>
            <a:picLocks noChangeAspect="1"/>
          </p:cNvPicPr>
          <p:nvPr>
            <p:custDataLst>
              <p:tags r:id="rId1"/>
            </p:custDataLst>
          </p:nvPr>
        </p:nvPicPr>
        <p:blipFill>
          <a:blip r:embed="rId3"/>
          <a:stretch>
            <a:fillRect/>
          </a:stretch>
        </p:blipFill>
        <p:spPr>
          <a:xfrm>
            <a:off x="185799" y="662781"/>
            <a:ext cx="8712200" cy="5943600"/>
          </a:xfrm>
          <a:prstGeom prst="rect">
            <a:avLst/>
          </a:prstGeom>
        </p:spPr>
      </p:pic>
      <p:pic>
        <p:nvPicPr>
          <p:cNvPr id="5" name="Picture 4">
            <a:extLst>
              <a:ext uri="{FF2B5EF4-FFF2-40B4-BE49-F238E27FC236}">
                <a16:creationId xmlns:a16="http://schemas.microsoft.com/office/drawing/2014/main" id="{CF43D6DB-084B-B7D8-39A8-F9901CFBC901}"/>
              </a:ext>
            </a:extLst>
          </p:cNvPr>
          <p:cNvPicPr>
            <a:picLocks noChangeAspect="1"/>
          </p:cNvPicPr>
          <p:nvPr/>
        </p:nvPicPr>
        <p:blipFill>
          <a:blip r:embed="rId4"/>
          <a:stretch>
            <a:fillRect/>
          </a:stretch>
        </p:blipFill>
        <p:spPr>
          <a:xfrm>
            <a:off x="9004024" y="1132139"/>
            <a:ext cx="3002177" cy="2958980"/>
          </a:xfrm>
          <a:prstGeom prst="rect">
            <a:avLst/>
          </a:prstGeom>
        </p:spPr>
      </p:pic>
    </p:spTree>
    <p:extLst>
      <p:ext uri="{BB962C8B-B14F-4D97-AF65-F5344CB8AC3E}">
        <p14:creationId xmlns:p14="http://schemas.microsoft.com/office/powerpoint/2010/main" val="320755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BB79F-EAAC-5A60-D429-36777F79E2E0}"/>
              </a:ext>
            </a:extLst>
          </p:cNvPr>
          <p:cNvSpPr>
            <a:spLocks noGrp="1"/>
          </p:cNvSpPr>
          <p:nvPr>
            <p:ph type="title"/>
          </p:nvPr>
        </p:nvSpPr>
        <p:spPr>
          <a:xfrm>
            <a:off x="838200" y="365126"/>
            <a:ext cx="10515600" cy="579092"/>
          </a:xfrm>
        </p:spPr>
        <p:txBody>
          <a:bodyPr>
            <a:normAutofit fontScale="90000"/>
          </a:bodyPr>
          <a:lstStyle/>
          <a:p>
            <a:r>
              <a:rPr lang="en-GB" b="1" i="0" u="none" strike="noStrike" dirty="0">
                <a:solidFill>
                  <a:srgbClr val="357B7B"/>
                </a:solidFill>
                <a:effectLst/>
                <a:latin typeface="freight-text-pro"/>
              </a:rPr>
              <a:t>Lemma di Cauchy</a:t>
            </a:r>
            <a:endParaRPr lang="en-IT" dirty="0"/>
          </a:p>
        </p:txBody>
      </p:sp>
      <p:pic>
        <p:nvPicPr>
          <p:cNvPr id="5" name="Picture 4">
            <a:extLst>
              <a:ext uri="{FF2B5EF4-FFF2-40B4-BE49-F238E27FC236}">
                <a16:creationId xmlns:a16="http://schemas.microsoft.com/office/drawing/2014/main" id="{2E5CF1B0-714A-5452-AB55-41B431A6E070}"/>
              </a:ext>
            </a:extLst>
          </p:cNvPr>
          <p:cNvPicPr>
            <a:picLocks noChangeAspect="1"/>
          </p:cNvPicPr>
          <p:nvPr/>
        </p:nvPicPr>
        <p:blipFill>
          <a:blip r:embed="rId3"/>
          <a:stretch>
            <a:fillRect/>
          </a:stretch>
        </p:blipFill>
        <p:spPr>
          <a:xfrm>
            <a:off x="195821" y="1594193"/>
            <a:ext cx="4466573" cy="3187872"/>
          </a:xfrm>
          <a:prstGeom prst="rect">
            <a:avLst/>
          </a:prstGeom>
        </p:spPr>
      </p:pic>
      <p:pic>
        <p:nvPicPr>
          <p:cNvPr id="11" name="Picture 10" descr="\documentclass{article}&#10;\usepackage{amsmath,bbm,mathrsfs}&#10;\pagestyle{empty}&#10;\begin{document}&#10;&#10;  \begin{itemize}&#10;    \item Estensione del principio di azione e reazione a tensioni.&#10;    \item Considera un parallelepipedo infinitesimale nel solido di Cauchy.&#10;    \item Equazione di equilibrio alla traslazione:&#10;      \[&#10;      \mathbf{t}_n \varepsilon^2 + \mathbf{t}_{-n} \varepsilon^2 + \mathbf{f}_l + \mathbf{b} \varepsilon^4 = \mathbf{0}&#10;      \]&#10;    \item Al limite per $\varepsilon \rightarrow 0$, trascurando infinitesimi di ordine superiore al secondo (sulla superficie laterale la forza $\mathbf{f}_l$ è di ordine $\left.\mathscr{O}\left(\varepsilon^3\right)\right)$, si ottiene:&#10;$$&#10;\mathbf{t}_{-n}=-\mathbf{t}_n&#10;$$&#10;  \end{itemize}&#10;&#10;  \begin{itemize}&#10;    \item Il Lemma di Cauchy estende il principio di azione e reazione (terza legge di Newton) al contesto delle tensioni in un solido.&#10;    \item In un parallelepipedo infinitesimale, le tensioni su due facce opposte si annullano a vicenda, confermando l'equilibrio del solido.&#10;    \item Questa proprietà è fondamentale per la comprensione delle tensioni in materiali continui.&#10;  \end{itemize}&#10;&#10;&#10;&#10;&#10;\end{document}" title="IguanaTex Bitmap Display">
            <a:extLst>
              <a:ext uri="{FF2B5EF4-FFF2-40B4-BE49-F238E27FC236}">
                <a16:creationId xmlns:a16="http://schemas.microsoft.com/office/drawing/2014/main" id="{56E3395C-E9C0-A136-8406-D0A8CDE310A9}"/>
              </a:ext>
            </a:extLst>
          </p:cNvPr>
          <p:cNvPicPr>
            <a:picLocks noChangeAspect="1"/>
          </p:cNvPicPr>
          <p:nvPr>
            <p:custDataLst>
              <p:tags r:id="rId1"/>
            </p:custDataLst>
          </p:nvPr>
        </p:nvPicPr>
        <p:blipFill>
          <a:blip r:embed="rId4"/>
          <a:stretch>
            <a:fillRect/>
          </a:stretch>
        </p:blipFill>
        <p:spPr>
          <a:xfrm>
            <a:off x="5297557" y="767294"/>
            <a:ext cx="6360290" cy="4459959"/>
          </a:xfrm>
          <a:prstGeom prst="rect">
            <a:avLst/>
          </a:prstGeom>
        </p:spPr>
      </p:pic>
    </p:spTree>
    <p:extLst>
      <p:ext uri="{BB962C8B-B14F-4D97-AF65-F5344CB8AC3E}">
        <p14:creationId xmlns:p14="http://schemas.microsoft.com/office/powerpoint/2010/main" val="1887267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0DF8-2F2E-8A6A-68E2-A7DAAC0F56D6}"/>
              </a:ext>
            </a:extLst>
          </p:cNvPr>
          <p:cNvSpPr>
            <a:spLocks noGrp="1"/>
          </p:cNvSpPr>
          <p:nvPr>
            <p:ph type="title"/>
          </p:nvPr>
        </p:nvSpPr>
        <p:spPr/>
        <p:txBody>
          <a:bodyPr/>
          <a:lstStyle/>
          <a:p>
            <a:r>
              <a:rPr lang="en-GB" b="1" i="0" u="none" strike="noStrike" dirty="0" err="1">
                <a:solidFill>
                  <a:srgbClr val="357B7B"/>
                </a:solidFill>
                <a:effectLst/>
                <a:latin typeface="freight-text-pro"/>
              </a:rPr>
              <a:t>Conseguenze</a:t>
            </a:r>
            <a:r>
              <a:rPr lang="en-GB" b="1" i="0" u="none" strike="noStrike" dirty="0">
                <a:solidFill>
                  <a:srgbClr val="357B7B"/>
                </a:solidFill>
                <a:effectLst/>
                <a:latin typeface="freight-text-pro"/>
              </a:rPr>
              <a:t> del lemma di Cauchy</a:t>
            </a:r>
            <a:endParaRPr lang="en-IT" dirty="0"/>
          </a:p>
        </p:txBody>
      </p:sp>
      <p:pic>
        <p:nvPicPr>
          <p:cNvPr id="9" name="Picture 8" descr="\documentclass{article}&#10;\usepackage{amsmath,bbm,mathrsfs}&#10;\setlength\parindent{0em}&#10;\usepackage{geometry}&#10;\geometry{textwidth=14cm}&#10;\setlength\parskip{1em}&#10;\pagestyle{empty}&#10;\begin{document}&#10;&#10;Il lemma di Cauchy stabilisce che il vettore tensione \`e una funzione dispari di $\mathbf n$.&#10;&#10;Adoperando le definizioni di $\sigma_n$ e $\mathbf\tau_n$ \`e un semplice esercizio dimostrare che $\sigma_n$ \`e una funzione pari di $\mathbf n$, vale a dire:&#10;$$&#10;\sigma_{-n}=\sigma_{n}.&#10;$$&#10;Inoltre, si vede che $\boldsymbol\tau_n$ \`e una funzione dispari, e pertanto il suo modulo \`e una funzione pari di $n$:&#10;$$&#10;\tau_{-n}=\tau_{n}.&#10;$$&#10;&#10;&#10;\end{document}" title="IguanaTex Bitmap Display">
            <a:extLst>
              <a:ext uri="{FF2B5EF4-FFF2-40B4-BE49-F238E27FC236}">
                <a16:creationId xmlns:a16="http://schemas.microsoft.com/office/drawing/2014/main" id="{10480694-B83F-B477-874F-700A1E22BBED}"/>
              </a:ext>
            </a:extLst>
          </p:cNvPr>
          <p:cNvPicPr>
            <a:picLocks noChangeAspect="1"/>
          </p:cNvPicPr>
          <p:nvPr>
            <p:custDataLst>
              <p:tags r:id="rId1"/>
            </p:custDataLst>
          </p:nvPr>
        </p:nvPicPr>
        <p:blipFill>
          <a:blip r:embed="rId3"/>
          <a:stretch>
            <a:fillRect/>
          </a:stretch>
        </p:blipFill>
        <p:spPr>
          <a:xfrm>
            <a:off x="1020119" y="2032000"/>
            <a:ext cx="10083800" cy="2463800"/>
          </a:xfrm>
          <a:prstGeom prst="rect">
            <a:avLst/>
          </a:prstGeom>
        </p:spPr>
      </p:pic>
    </p:spTree>
    <p:extLst>
      <p:ext uri="{BB962C8B-B14F-4D97-AF65-F5344CB8AC3E}">
        <p14:creationId xmlns:p14="http://schemas.microsoft.com/office/powerpoint/2010/main" val="124898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1F04-3F9E-5CFB-0B75-14045B3E7028}"/>
              </a:ext>
            </a:extLst>
          </p:cNvPr>
          <p:cNvSpPr>
            <a:spLocks noGrp="1"/>
          </p:cNvSpPr>
          <p:nvPr>
            <p:ph type="title"/>
          </p:nvPr>
        </p:nvSpPr>
        <p:spPr>
          <a:xfrm>
            <a:off x="838200" y="216039"/>
            <a:ext cx="10515600" cy="678484"/>
          </a:xfrm>
        </p:spPr>
        <p:txBody>
          <a:bodyPr>
            <a:normAutofit fontScale="90000"/>
          </a:bodyPr>
          <a:lstStyle/>
          <a:p>
            <a:r>
              <a:rPr lang="en-GB" b="1" i="0" u="none" strike="noStrike" dirty="0">
                <a:solidFill>
                  <a:srgbClr val="357B7B"/>
                </a:solidFill>
                <a:effectLst/>
                <a:latin typeface="freight-text-pro"/>
              </a:rPr>
              <a:t>Formula di Cauchy</a:t>
            </a:r>
            <a:endParaRPr lang="en-IT" dirty="0"/>
          </a:p>
        </p:txBody>
      </p:sp>
      <p:pic>
        <p:nvPicPr>
          <p:cNvPr id="25" name="Picture 24" descr="\documentclass{article}&#10;\usepackage{amsmath,bbm,mathrsfs}&#10;\pagestyle{empty}&#10;\setlength\parindent{0em}&#10;\begin{document}&#10;&#10;Si consideri un punto $P$ all'interno del solido e si prenda in esame una superficie infinitesima di normale &#10;$$&#10;\mathbf{n}=\left[\begin{array}{l}\alpha\\ \beta\\ \gamma\end{array}\right]&#10;$$&#10;&#10;Formula fondamentale di Cauchy:&#10;$$&#10;\mathbf{t}_n=\mathbf{t}_x \alpha+\mathbf{t}_y \beta+\mathbf{t}_z \gamma&#10;$$&#10;Ricordando le espressioni per le componenti di $\mathbf t_x$, $\mathbf t_y$, $\mathbf t_z$&#10;troviamo&#10;$$&#10;\begin{aligned}&#10;&amp; t_{n x}=\alpha \sigma_x+\beta \tau_{y x}+\gamma \tau_{z x} \\&#10;&amp; t_{n y}=\alpha \tau_{x y}+\beta \sigma_y+\gamma \tau_{z y} \\&#10;&amp; t_{n z}=\alpha \tau_{x z}+\beta \tau_{y z}+\gamma \sigma_z&#10;\end{aligned}&#10;$$&#10;vale a dire,&#10;$$&#10;\left[\begin{array}{l}&#10;t_{n x} \\&#10;t_{n y} \\&#10;t_{n z}&#10;\end{array}\right]=\left[\begin{array}{ccc}&#10;\sigma_x &amp; \tau_{y x} &amp; \tau_{z x} \\&#10;\tau_{x y} &amp; \sigma_y &amp; \tau_{z y} \\&#10;\tau_{x z} &amp; \tau_{y z} &amp; \sigma_z&#10;\end{array}\right]\left[\begin{array}{l}&#10;\alpha \\&#10;\beta \\&#10;\gamma&#10;\end{array}\right]&#10;$$&#10;In forma compatta&#10;$$&#10;\mathbf{t}_n=\mathbf{T n}&#10;$$&#10;dove&#10;$$&#10;\mathbf T=\left[\begin{array}{ccc}&#10;\sigma_x &amp; \tau_{y x} &amp; \tau_{z x} \\&#10;\tau_{x y} &amp; \sigma_y &amp; \tau_{z y} \\&#10;\tau_{x z} &amp; \tau_{y z} &amp; \sigma_z&#10;\end{array}\right]&#10;$$&#10;\`e detto \emph{tensore dello sforzo}&#10;&#10;\end{document}" title="IguanaTex Bitmap Display">
            <a:extLst>
              <a:ext uri="{FF2B5EF4-FFF2-40B4-BE49-F238E27FC236}">
                <a16:creationId xmlns:a16="http://schemas.microsoft.com/office/drawing/2014/main" id="{51243F41-7F47-855C-F333-16BE281C0736}"/>
              </a:ext>
            </a:extLst>
          </p:cNvPr>
          <p:cNvPicPr>
            <a:picLocks noChangeAspect="1"/>
          </p:cNvPicPr>
          <p:nvPr>
            <p:custDataLst>
              <p:tags r:id="rId1"/>
            </p:custDataLst>
          </p:nvPr>
        </p:nvPicPr>
        <p:blipFill>
          <a:blip r:embed="rId3"/>
          <a:stretch>
            <a:fillRect/>
          </a:stretch>
        </p:blipFill>
        <p:spPr>
          <a:xfrm>
            <a:off x="740216" y="1063487"/>
            <a:ext cx="5965083" cy="5414124"/>
          </a:xfrm>
          <a:prstGeom prst="rect">
            <a:avLst/>
          </a:prstGeom>
        </p:spPr>
      </p:pic>
      <p:pic>
        <p:nvPicPr>
          <p:cNvPr id="17" name="Picture 16">
            <a:extLst>
              <a:ext uri="{FF2B5EF4-FFF2-40B4-BE49-F238E27FC236}">
                <a16:creationId xmlns:a16="http://schemas.microsoft.com/office/drawing/2014/main" id="{FFB7FE48-97E4-E98B-030B-1D4B338444D3}"/>
              </a:ext>
            </a:extLst>
          </p:cNvPr>
          <p:cNvPicPr>
            <a:picLocks noChangeAspect="1"/>
          </p:cNvPicPr>
          <p:nvPr/>
        </p:nvPicPr>
        <p:blipFill>
          <a:blip r:embed="rId4"/>
          <a:stretch>
            <a:fillRect/>
          </a:stretch>
        </p:blipFill>
        <p:spPr>
          <a:xfrm>
            <a:off x="7544903" y="1509919"/>
            <a:ext cx="3429000" cy="3619500"/>
          </a:xfrm>
          <a:prstGeom prst="rect">
            <a:avLst/>
          </a:prstGeom>
        </p:spPr>
      </p:pic>
    </p:spTree>
    <p:extLst>
      <p:ext uri="{BB962C8B-B14F-4D97-AF65-F5344CB8AC3E}">
        <p14:creationId xmlns:p14="http://schemas.microsoft.com/office/powerpoint/2010/main" val="82458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02CEA-D047-9AD9-0CAC-067A7674E3F5}"/>
              </a:ext>
            </a:extLst>
          </p:cNvPr>
          <p:cNvSpPr>
            <a:spLocks noGrp="1"/>
          </p:cNvSpPr>
          <p:nvPr>
            <p:ph type="title"/>
          </p:nvPr>
        </p:nvSpPr>
        <p:spPr>
          <a:xfrm>
            <a:off x="838200" y="365126"/>
            <a:ext cx="10515600" cy="449884"/>
          </a:xfrm>
        </p:spPr>
        <p:txBody>
          <a:bodyPr>
            <a:normAutofit fontScale="90000"/>
          </a:bodyPr>
          <a:lstStyle/>
          <a:p>
            <a:r>
              <a:rPr lang="en-GB" b="1" i="0" u="none" strike="noStrike" dirty="0" err="1">
                <a:solidFill>
                  <a:srgbClr val="357B7B"/>
                </a:solidFill>
                <a:effectLst/>
                <a:latin typeface="freight-text-pro"/>
              </a:rPr>
              <a:t>Dimostrazione</a:t>
            </a:r>
            <a:r>
              <a:rPr lang="en-GB" b="1" i="0" u="none" strike="noStrike" dirty="0">
                <a:solidFill>
                  <a:srgbClr val="357B7B"/>
                </a:solidFill>
                <a:effectLst/>
                <a:latin typeface="freight-text-pro"/>
              </a:rPr>
              <a:t> </a:t>
            </a:r>
            <a:r>
              <a:rPr lang="en-GB" b="1" i="0" u="none" strike="noStrike" dirty="0" err="1">
                <a:solidFill>
                  <a:srgbClr val="357B7B"/>
                </a:solidFill>
                <a:effectLst/>
                <a:latin typeface="freight-text-pro"/>
              </a:rPr>
              <a:t>della</a:t>
            </a:r>
            <a:r>
              <a:rPr lang="en-GB" b="1" i="0" u="none" strike="noStrike" dirty="0">
                <a:solidFill>
                  <a:srgbClr val="357B7B"/>
                </a:solidFill>
                <a:effectLst/>
                <a:latin typeface="freight-text-pro"/>
              </a:rPr>
              <a:t> Formula di Cauchy</a:t>
            </a:r>
            <a:br>
              <a:rPr lang="en-GB" b="1" i="0" u="none" strike="noStrike" dirty="0">
                <a:solidFill>
                  <a:srgbClr val="357B7B"/>
                </a:solidFill>
                <a:effectLst/>
                <a:latin typeface="freight-text-pro"/>
              </a:rPr>
            </a:br>
            <a:endParaRPr lang="en-IT" dirty="0"/>
          </a:p>
        </p:txBody>
      </p:sp>
      <p:pic>
        <p:nvPicPr>
          <p:cNvPr id="8" name="Picture 7" descr="\documentclass{article}&#10;\usepackage{amsmath,bbm,mathrsfs}&#10;\setlength\parindent{0em}&#10;\pagestyle{empty}&#10;\begin{document}&#10;&#10;  \begin{itemize}&#10;    \item Si vuole ora stabilire la relazione tra il vettore della tensione $\mathbf{t}_n$ e il tensore degli sforzi $\mathbf{T}$ per l'equilibrio del solido.&#10;    \item Equilibrio di ogni parte del corpo: equilibrio delle forze e dei momenti.&#10;    \item Si considera un punto $P$ all'interno del solido e un tetraedro di Cauchy con superficie normale $\mathbf{n}$ e piani $-\mathbf{i},-\mathbf{j},-\mathbf{k}$, Fig. 14.5a.&#10;    \item L'equilibrio delle forze sul tetraedro, considerando la forza di volume $\mathbf{b} \Delta V$:&#10;    $$&#10;    \mathbf{t}_n \Delta A_n + \mathbf{t}_{-x} \Delta A_x + \mathbf{t}_{-y} \Delta A_y + \mathbf{t}_{-z} \Delta A_z + \mathbf{b} \Delta V = \mathbf{0}&#10;    $$&#10;    \item Usando il lemma di Cauchy, $\mathbf{t}_{-x} = -\mathbf{t}_x, \ldots$, e dividendo ambo i membri per $\Delta A_n$:&#10;    $$&#10;    \mathbf{t}_n - \mathbf{t}_x \frac{\Delta A_x}{\Delta A_n} - \mathbf{t}_y \frac{\Delta A_y}{\Delta A_n} - \mathbf{t}_z \frac{\Delta A_z}{\Delta A_n} + \mathbf{b} \frac{\Delta V}{\Delta A_n} = \mathbf{0}&#10;    $$&#10;    \item Al limite per $\Delta A_n \rightarrow 0$, mantenendo la giacitura di normale $\mathbf{n}$ parallela a se stessa, si ottiene la formula fondamentale di Cauchy:&#10;    $$&#10;    \mathbf{t}_n = \mathbf{t}_x \alpha + \mathbf{t}_y \beta + \mathbf{t}_z \gamma&#10;    $$&#10;    dove $\alpha$, $\beta$ e $\gamma$ sono i coseni direttori di $\mathbf{n}$.&#10;  \end{itemize}&#10;&#10;&#10;\end{document}" title="IguanaTex Bitmap Display">
            <a:extLst>
              <a:ext uri="{FF2B5EF4-FFF2-40B4-BE49-F238E27FC236}">
                <a16:creationId xmlns:a16="http://schemas.microsoft.com/office/drawing/2014/main" id="{4C255791-AEFC-B87C-363C-91BF3DEDA11A}"/>
              </a:ext>
            </a:extLst>
          </p:cNvPr>
          <p:cNvPicPr>
            <a:picLocks noChangeAspect="1"/>
          </p:cNvPicPr>
          <p:nvPr>
            <p:custDataLst>
              <p:tags r:id="rId1"/>
            </p:custDataLst>
          </p:nvPr>
        </p:nvPicPr>
        <p:blipFill>
          <a:blip r:embed="rId3"/>
          <a:stretch>
            <a:fillRect/>
          </a:stretch>
        </p:blipFill>
        <p:spPr>
          <a:xfrm>
            <a:off x="5754755" y="964654"/>
            <a:ext cx="6100417" cy="4928691"/>
          </a:xfrm>
          <a:prstGeom prst="rect">
            <a:avLst/>
          </a:prstGeom>
        </p:spPr>
      </p:pic>
      <p:pic>
        <p:nvPicPr>
          <p:cNvPr id="6" name="Picture 5">
            <a:extLst>
              <a:ext uri="{FF2B5EF4-FFF2-40B4-BE49-F238E27FC236}">
                <a16:creationId xmlns:a16="http://schemas.microsoft.com/office/drawing/2014/main" id="{572DC445-46EB-60EB-5369-4F3E493BBDED}"/>
              </a:ext>
            </a:extLst>
          </p:cNvPr>
          <p:cNvPicPr>
            <a:picLocks noChangeAspect="1"/>
          </p:cNvPicPr>
          <p:nvPr/>
        </p:nvPicPr>
        <p:blipFill>
          <a:blip r:embed="rId4"/>
          <a:stretch>
            <a:fillRect/>
          </a:stretch>
        </p:blipFill>
        <p:spPr>
          <a:xfrm>
            <a:off x="445880" y="1339022"/>
            <a:ext cx="4660900" cy="4152900"/>
          </a:xfrm>
          <a:prstGeom prst="rect">
            <a:avLst/>
          </a:prstGeom>
        </p:spPr>
      </p:pic>
    </p:spTree>
    <p:extLst>
      <p:ext uri="{BB962C8B-B14F-4D97-AF65-F5344CB8AC3E}">
        <p14:creationId xmlns:p14="http://schemas.microsoft.com/office/powerpoint/2010/main" val="12089986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
  <p:tag name="ORIGINALWIDTH" val="309"/>
  <p:tag name="OUTPUTTYPE" val="PDF"/>
  <p:tag name="IGUANATEXVERSION" val="160"/>
  <p:tag name="LATEXADDIN" val="\documentclass{article}&#10;\usepackage{amsmath,bbm,mathrsfs}&#10;\pagestyle{empty}&#10;\begin{document}&#10;&#10; \begin{itemize}&#10;        \item Corpo continuo $\mathscr{B}$ nella configurazione $\mathscr{C}$&#10;        \item Superficie $\mathscr{S}=\mathscr{S}_u+\mathscr{S}_f$&#10;        \item Superficie $\mathscr{S}_u$ vincolata con spostamenti noti $\overline{\mathbf{u}}$ e reazioni vincolari $\mathbf{r}$&#10;        \item Superficie $\mathscr{S}_f$ con forze esterne di contatto $\mathbf{f}(P)$&#10;        \item Forze di volume interne $\mathbf{b}(P)$&#10;        \item Obiettivo: caratterizzare tensioni e l'equilibrio&#10;        \item Configurazione indeformata del corpo $\mathscr{C}$ (come per le travi)&#10;    \end{itemize}&#10;&#10;&#10;&#10;\end{document}"/>
  <p:tag name="IGUANATEXSIZE" val="20"/>
  <p:tag name="IGUANATEXCURSOR" val="69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65"/>
  <p:tag name="ORIGINALWIDTH" val="328"/>
  <p:tag name="OUTPUTTYPE" val="PDF"/>
  <p:tag name="IGUANATEXVERSION" val="160"/>
  <p:tag name="LATEXADDIN" val="\documentclass{article}&#10;\usepackage{amsmath,bbm,mathrsfs}&#10;\setlength\parindent{0em}&#10;\pagestyle{empty}&#10;\begin{document}&#10;&#10;  \begin{itemize}&#10;    \item Si vuole ora stabilire la relazione tra il vettore della tensione $\mathbf{t}_n$ e il tensore degli sforzi $\mathbf{T}$ per l'equilibrio del solido.&#10;    \item Equilibrio di ogni parte del corpo: equilibrio delle forze e dei momenti.&#10;    \item Si considera un punto $P$ all'interno del solido e un tetraedro di Cauchy con superficie normale $\mathbf{n}$ e piani $-\mathbf{i},-\mathbf{j},-\mathbf{k}$, Fig. 14.5a.&#10;    \item L'equilibrio delle forze sul tetraedro, considerando la forza di volume $\mathbf{b} \Delta V$:&#10;    $$&#10;    \mathbf{t}_n \Delta A_n + \mathbf{t}_{-x} \Delta A_x + \mathbf{t}_{-y} \Delta A_y + \mathbf{t}_{-z} \Delta A_z + \mathbf{b} \Delta V = \mathbf{0}&#10;    $$&#10;    \item Usando il lemma di Cauchy, $\mathbf{t}_{-x} = -\mathbf{t}_x, \ldots$, e dividendo ambo i membri per $\Delta A_n$:&#10;    $$&#10;    \mathbf{t}_n - \mathbf{t}_x \frac{\Delta A_x}{\Delta A_n} - \mathbf{t}_y \frac{\Delta A_y}{\Delta A_n} - \mathbf{t}_z \frac{\Delta A_z}{\Delta A_n} + \mathbf{b} \frac{\Delta V}{\Delta A_n} = \mathbf{0}&#10;    $$&#10;    \item Al limite per $\Delta A_n \rightarrow 0$, mantenendo la giacitura di normale $\mathbf{n}$ parallela a se stessa, si ottiene la formula fondamentale di Cauchy:&#10;    $$&#10;    \mathbf{t}_n = \mathbf{t}_x \alpha + \mathbf{t}_y \beta + \mathbf{t}_z \gamma&#10;    $$&#10;    dove $\alpha$, $\beta$ e $\gamma$ sono i coseni direttori di $\mathbf{n}$.&#10;  \end{itemize}&#10;&#10;&#10;\end{document}"/>
  <p:tag name="IGUANATEXSIZE" val="20"/>
  <p:tag name="IGUANATEXCURSOR" val="1532"/>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49"/>
  <p:tag name="ORIGINALWIDTH" val="292"/>
  <p:tag name="OUTPUTTYPE" val="PDF"/>
  <p:tag name="IGUANATEXVERSION" val="160"/>
  <p:tag name="LATEXADDIN" val="\documentclass{article}&#10;\usepackage{amsmath,bbm,mathrsfs}&#10;\setlength\parindent{0em}&#10;\pagestyle{empty}&#10;\begin{document}&#10;&#10;L'equilibrio a traslazione di una parte arbitraria del corpo implica:&#10;$$&#10;\frac{\partial \mathbf{t}_x}{\partial x}+\frac{\partial \mathbf{t}_y}{\partial y}+\frac{\partial \mathbf{t}_z}{\partial z}+\mathbf{b}=\mathbf{0}&#10;$$&#10;Questa formula di riscrive, in termini di componenti della tensione:&#10;$$&#10;\begin{aligned}&#10;&amp; \frac{\partial \sigma_x}{\partial x}+\frac{\partial \tau_{y x}}{\partial y}+\frac{\partial \tau_{z x}}{\partial z}+b_x=0 \\&#10;&amp; \frac{\partial \tau_{x y}}{\partial x}+\frac{\partial \sigma_y}{\partial y}+\frac{\partial \tau_{z y}}{\partial z}+b_y=0 \quad \text { in } \mathscr{C} \\&#10;&amp; \frac{\partial \tau_{x z}}{\partial x}+\frac{\partial \tau_{y z}}{\partial y}+\frac{\partial \sigma_z}{\partial z}+b_z=0&#10;\end{aligned}&#10;$$&#10;&#10;\end{document}"/>
  <p:tag name="IGUANATEXSIZE" val="20"/>
  <p:tag name="IGUANATEXCURSOR" val="852"/>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3"/>
  <p:tag name="ORIGINALWIDTH" val="344"/>
  <p:tag name="OUTPUTTYPE" val="PDF"/>
  <p:tag name="IGUANATEXVERSION" val="160"/>
  <p:tag name="LATEXADDIN" val="\documentclass{article}&#10;\usepackage{amsmath,bbm,mathrsfs}&#10;\setlength\parindent{0em}&#10;\pagestyle{empty}&#10;\begin{document}&#10;&#10;&#10;&#10;1) Si considera una porzione infinitesima di forma parallelepipeda del continuo, con spigoli \(dx, dy, dz\). &#10;&#10;2) Utilizzando il lemma di Cauchy, la tensione \(\mathbf{t}_{-x}\) sulla faccia di normale \(-x\) è \(-\mathbf{t}_x\). Sulla faccia opposta agisce:&#10;$$&#10;\mathbf{t}_x + \frac{\partial \mathbf{t}_x}{\partial x} dx&#10;$$&#10;&#10;3) La somma delle forze sulle facce \(dy dz\) è:&#10;$$&#10;\left( \mathbf{t}_x + \frac{\partial \mathbf{t}_x}{\partial x} dx \right) dy dz - \mathbf{t}_x dy dz&#10;$$&#10;Analogamente per altre facce.&#10;&#10;4) L'equilibrio vettoriale delle forze sull'elemento, considerando anche la forza di volume \(\mathbf{b} dV\), è:&#10;$$&#10;\begin{gathered}&#10;\left(\mathbf{t}_x+\frac{\partial \mathbf{t}_x}{\partial x} d x\right) d y d z-\mathbf{t}_x d y d z+\left(\mathbf{t}_y+\frac{\partial \mathbf{t}_y}{\partial y} d y\right) d x d z-\mathbf{t}_y d x d z \\&#10;+\left(\mathbf{t}_z+\frac{\partial \mathbf{t}_z}{\partial z} d z\right) d x d y-\mathbf{t}_z d x d y+\mathbf{b} d x d y d z=\mathbf{0}&#10;\end{gathered}&#10;$$&#10;Si trova quindi:&#10;$$&#10;\frac{\partial \mathbf{t}_x}{\partial x}+\frac{\partial \mathbf{t}_y}{\partial y}+\frac{\partial \mathbf{t}_z}{\partial z}+\mathbf{b}=\mathbf{0}&#10;$$&#10;&#10;\end{document}"/>
  <p:tag name="IGUANATEXSIZE" val="20"/>
  <p:tag name="IGUANATEXCURSOR" val="1291"/>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65"/>
  <p:tag name="ORIGINALWIDTH" val="283"/>
  <p:tag name="OUTPUTTYPE" val="PDF"/>
  <p:tag name="IGUANATEXVERSION" val="160"/>
  <p:tag name="LATEXADDIN" val="\documentclass{article}&#10;\usepackage{amsmath,bbm,mathrsfs}&#10;\setlength\parindent{0em}&#10;\usepackage{geometry}&#10;\geometry{textwidth=10cm}&#10;\pagestyle{empty}&#10;\begin{document}&#10;&#10;L'equilibrio alla rotazione permette di mostrare che le tensioni tangenziali soddisfano le relazioni:&#10;$$\tau_{x y}=\tau_{y x}, \quad \tau_{x z}=\tau_{z x}, \quad \tau_{y z}=\tau_{z y}$$&#10;&#10;Ne segue che il tensore dello sforzo $\mathbf T$ \`e simmetrico.&#10;&#10;&#10;\end{document}"/>
  <p:tag name="IGUANATEXSIZE" val="20"/>
  <p:tag name="IGUANATEXCURSOR" val="35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32"/>
  <p:tag name="ORIGINALWIDTH" val="283"/>
  <p:tag name="OUTPUTTYPE" val="PDF"/>
  <p:tag name="IGUANATEXVERSION" val="160"/>
  <p:tag name="LATEXADDIN" val="\documentclass{article}&#10;\usepackage{amsmath,bbm,mathrsfs}&#10;\setlength\parindent{0em}&#10;\usepackage{geometry}&#10;\geometry{textwidth=10cm}&#10;\pagestyle{empty}&#10;\begin{document}&#10;&#10;&#10;Consideriamo un cubo infinitesimo.&#10;&#10;Per semplicit\`a supponiamo nulle le forze di volume e che uniche componenti di tensione siano le $\tau_{zy}$&#10;&#10;Equilibrio nella direzione \(y\)&#10;$$&#10;\tau_{z y}(\Delta x \Delta y)-\tau_{z y}^{\prime} \Delta x \Delta y=0&#10;$$&#10;Ne segue:&#10;$$&#10;\tau_{zy} = \tau'_{zy}&#10;$$&#10;&#10;Equilibrio nella direzione \(z\)&#10;$$&#10;\tau_{yz} = \tau'_{yz}&#10;$$&#10;Imponendo l'equilibrio dei momenti rispetto all'asse x:&#10;$$&#10;-\tau_{z y}(\Delta x \Delta y) \Delta z+\tau_{y z}(\Delta x \Delta z) \Delta y=0&#10;$$&#10;&#10;In sintesi, tutti e quattro gli sforzi tangenziali devono avere la stessa intensit\`a&#10;$$&#10;\tau_{zy} = \tau_{zy}' = \tau_{yz} = \tau_{yz}'&#10;$$&#10;&#10;&#10;&#10;&#10;\end{document}"/>
  <p:tag name="IGUANATEXSIZE" val="20"/>
  <p:tag name="IGUANATEXCURSOR" val="31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9"/>
  <p:tag name="ORIGINALWIDTH" val="251"/>
  <p:tag name="OUTPUTTYPE" val="PDF"/>
  <p:tag name="IGUANATEXVERSION" val="160"/>
  <p:tag name="LATEXADDIN" val="\documentclass{article}&#10;\usepackage{amsmath,bbm,mathrsfs}&#10;\setlength\parindent{0em}&#10;\usepackage{geometry}&#10;\geometry{textwidth=10cm}&#10;\pagestyle{empty}&#10;\begin{document}&#10;&#10;Esercizio.\medskip&#10;&#10;Si consideri una barra caricata da due forze opposte. &#10;&#10;Che informazioni \`e possibile dedurre sul campo di sforzo?&#10;&#10;&#10;&#10;&#10;\end{document}"/>
  <p:tag name="IGUANATEXSIZE" val="20"/>
  <p:tag name="IGUANATEXCURSOR" val="200"/>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03"/>
  <p:tag name="ORIGINALWIDTH" val="178"/>
  <p:tag name="OUTPUTTYPE" val="PDF"/>
  <p:tag name="IGUANATEXVERSION" val="160"/>
  <p:tag name="LATEXADDIN" val="\documentclass{article}&#10;\usepackage{amsmath,bbm,mathrsfs}&#10;\setlength\parindent{0em}&#10;\usepackage{geometry}&#10;\geometry{textwidth=6cm}&#10;\setlength\parskip{1em}&#10;\pagestyle{empty}&#10;\begin{document}&#10;&#10;Sezioniamo la trave con un taglio ideale su un piano perpendicolare all'asse.&#10;&#10;Fissiamo l'attenzione sulla porzione di sbarra che si trova al di sotto della sezione.&#10;&#10;Su questa porzione agiscono, in corrispondenza della sezione dove e' stato effettuato il taglio, delle forze interne.&#10;&#10;Nel generico punto $P$, la densit\`a per unit\`a di area di queste forze \`e $\mathbf t_z(P)$.&#10;&#10;Questo vettore ha componenti &#10;$$&#10;\mathbf{t}_z=\left[\begin{array}{c}&#10;\tau_{z x} \\&#10;\tau_{z y} \\&#10;\sigma_z&#10;\end{array}\right]&#10;$$&#10;&#10;&#10;\end{document}"/>
  <p:tag name="IGUANATEXSIZE" val="20"/>
  <p:tag name="IGUANATEXCURSOR" val="268"/>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34"/>
  <p:tag name="ORIGINALWIDTH" val="340"/>
  <p:tag name="OUTPUTTYPE" val="PDF"/>
  <p:tag name="IGUANATEXVERSION" val="160"/>
  <p:tag name="LATEXADDIN" val="\documentclass{article}&#10;\usepackage{amsmath,bbm,mathrsfs}&#10;\setlength\parindent{0em}&#10;\usepackage{geometry}&#10;\geometry{textwidth=12cm}&#10;\setlength\parskip{1em}&#10;\pagestyle{empty}&#10;\begin{document}&#10;&#10;&#10;Indichiamo con $N$ la componente lungo $z$ della risultante delle forze che agiscono su questa porzione attraverso la sezione resa esposta dal taglio&#10;&#10;&#10;La quantit\`a $N$ prende il nome di {\bf forza normale}&#10;&#10;&#10;Deve risultare&#10;$$&#10;N=\int_{A}\sigma_z {\rm dA}&#10;$$&#10;&#10;La tensione normale media, definita da&#10;$$&#10;\overline\sigma_z=\frac 1 A \int_A \sigma_z{\rm dA}&#10;$$&#10;\`e pertanto data da &#10;$$&#10;\overline \sigma_z=\frac N A.&#10;$$&#10;D'altra parte, per l'equilibrio del corpo deve essere $N=P$.&#10;Ne segue che &#10;$$&#10;\overline\sigma_z=\frac P A.&#10;$$&#10;&#10;&#10;&#10;&#10;&#10;\end{document}"/>
  <p:tag name="IGUANATEXSIZE" val="20"/>
  <p:tag name="IGUANATEXCURSOR" val="538"/>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88"/>
  <p:tag name="ORIGINALWIDTH" val="340"/>
  <p:tag name="OUTPUTTYPE" val="PDF"/>
  <p:tag name="IGUANATEXVERSION" val="160"/>
  <p:tag name="LATEXADDIN" val="\documentclass{article}&#10;\usepackage{amsmath,bbm,mathrsfs}&#10;\setlength\parindent{0em}&#10;\usepackage{geometry}&#10;\geometry{textwidth=12cm}&#10;\setlength\parskip{1em}&#10;\pagestyle{empty}&#10;\begin{document}&#10;&#10;Indichiamo con $T_x$ e $T_y$ le risultanti lungio $x$ e $y$ delle forze interne che agiscono sulla sezione&#10;&#10;Ragionando in modo analogo, si trova &#10;$$&#10;T_x=\int_A\tau_{zx}dA&#10;$$&#10;e&#10;$$&#10;T_x=\int_A\tau_{zy}dA=0&#10;$$&#10;Per l'equilibrio globale della porzione di barra inferiore, deve essere&#10;$T_x=0$ e $T_y=0$. &#10;&#10;Ne segue che le tensioni tangenziali medie si annullano&#10;$$&#10;\overline\tau_{zx}=0,\qquad \overline\tau_{zy}=0.&#10;$$&#10;&#10;&#10;&#10;&#10;\end{document}"/>
  <p:tag name="IGUANATEXSIZE" val="20"/>
  <p:tag name="IGUANATEXCURSOR" val="128"/>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56"/>
  <p:tag name="ORIGINALWIDTH" val="226"/>
  <p:tag name="OUTPUTTYPE" val="PDF"/>
  <p:tag name="IGUANATEXVERSION" val="160"/>
  <p:tag name="LATEXADDIN" val="\documentclass{article}&#10;\usepackage{amsmath,bbm,mathrsfs}&#10;\setlength\parindent{0em}&#10;\usepackage{geometry}&#10;\geometry{textwidth=8cm}&#10;\setlength\parskip{1em}&#10;\pagestyle{empty}&#10;\begin{document}&#10;&#10;Consideriamo un elemento d'area sulla superficie laterale, disposto in modo tale che la normale uscente $\mathbf n$ sia parallela all'asse $y$.&#10;&#10;Essendo la superficie laterale scarica, deve risultare &#10;$$&#10;\mathbf t_y=\mathbf 0&#10;$$&#10;quindi sia la tensione normale che quella tangenziale devono annullarsi.&#10;&#10;Dunque, per ogni sezione esiste un punto dove&#10;$$&#10;\sigma_y=0,\qquad \tau_{yx}=0,\qquad \tau_{yz}=0.&#10;$$&#10;&#10;\end{document}"/>
  <p:tag name="IGUANATEXSIZE" val="20"/>
  <p:tag name="IGUANATEXCURSOR" val="592"/>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
  <p:tag name="ORIGINALWIDTH" val="344"/>
  <p:tag name="OUTPUTTYPE" val="PDF"/>
  <p:tag name="IGUANATEXVERSION" val="160"/>
  <p:tag name="LATEXADDIN" val="\documentclass{article}&#10;\usepackage{amsmath,bbm,mathrsfs}&#10;\pagestyle{empty}&#10;\begin{document}&#10;&#10; Nel contesto della meccanica dei solidi, si considera un corpo continuo $\mathscr{B}$ nella sua configurazione indeformata $\mathscr{C}$, come illustrato in Figura 14.1. Il corpo può essere suddiviso in una parte di superficie $\mathscr{S}_u$ (superficie vincolata) che è vincolata al suolo mediante vincoli lisci e bilateri diffusi. Questi vincoli prescrivono spostamenti noti $\overline{\mathbf{u}}$ e generano reazioni vincolari $\mathbf{r}$. D'altra parte, sulla superficie libera $\mathscr{S}_f$ possono agire forze esterne di superficie dovute ad azioni di contatto che l'ambiente esercita sul corpo, come la pressione dei fluidi o la spinta dei terreni. Queste forze esterne sono descritte da un campo vettoriale continuo $\mathbf{f}(P), P \in \mathscr{S}_f$ che ne rappresenta la densità superficiale&#10;&#10;&#10;&#10;&#10;\end{document}"/>
  <p:tag name="IGUANATEXSIZE" val="20"/>
  <p:tag name="IGUANATEXCURSOR" val="90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8"/>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Imponendo l'equilibrio e usando la definizione di tensione concludiamo che:&#10;\begin{itemize}&#10;\item Su ogni sezione, e quindi in tutta la barra, le tensioni $\sigma_z$, $\tau_{zx}$ e $\tau_{zy}$ si annullano in media&#10;&#10;&#10;\item Su ogni sezione, in almeno un punto risulta $\sigma_y=0$, $\tau_{yx}=0$, e $\tau_{yz}=0$.&#10;&#10;\item Su ogni sezione, in almeno un punto risulta $\sigma_z=0$, $\tau_{zx}=0$, e $\tau_{zy}=0$.&#10;\end{itemize}&#10;&#10;&#10;\end{document}"/>
  <p:tag name="IGUANATEXSIZE" val="20"/>
  <p:tag name="IGUANATEXCURSOR" val="59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55"/>
  <p:tag name="ORIGINALWIDTH" val="198"/>
  <p:tag name="OUTPUTTYPE" val="PDF"/>
  <p:tag name="IGUANATEXVERSION" val="160"/>
  <p:tag name="LATEXADDIN" val="\documentclass{article}&#10;\usepackage[italian]{babel}&#10;\usepackage{amsmath,bbm,mathrsfs}&#10;\setlength\parindent{0em}&#10;\usepackage{geometry}&#10;\geometry{textwidth=7cm}&#10;\setlength\parskip{1em}&#10;\pagestyle{empty}&#10;\begin{document}&#10;&#10;In una versione semplificata, il principio stabilisce che, data una trave caricata alle estremita' da forze assiali centrate, a distanza sufficientemente grande da queste ultime il campo di sforzo e' uniforme.&#10;&#10;\end{document}"/>
  <p:tag name="IGUANATEXSIZE" val="20"/>
  <p:tag name="IGUANATEXCURSOR" val="51"/>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1"/>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Consideriamo la barra incastrata ad una estremita' e soggetta ad una forza concentrata sul lato opposto.&#10;&#10;Sulla sezione $a$, relativamente vicina al punto di applicazione della forza, la tensione normale e' distribuita in modo disomogeneo.&#10;&#10;Man mano che ci si allontana dal punto di applicazione della forza, la distribuzione delle tensioni normali diventa sempre piu' uniforme, fino a divenire praticamente costante nella sezione $c$.&#10;&#10;&#10;\end{document}"/>
  <p:tag name="IGUANATEXSIZE" val="20"/>
  <p:tag name="IGUANATEXCURSOR" val="62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1"/>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Si noti che, se la forza viene ripartita in due punti in maniera simmetrica, lo stato di sollecitazione in $c$ non cambia.&#10;&#10;\end{document}"/>
  <p:tag name="IGUANATEXSIZE" val="20"/>
  <p:tag name="IGUANATEXCURSOR" val="31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09"/>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Come conseguenza del principio di Saint-Venant abbiamo che, lontano dai punti di applicazione delle forze, il tensore dello sforzo e' costante.&#10;&#10;In particolare, in ogni punto ciascuna componente del tensore dello sforzo e' pari al suo valore medio sulla sezione.&#10;&#10;Si conclude che tutte le componenti del tensore dello sforzo sono nulle, eccetto la tensione normale&#10;$$&#10;\sigma_z=\frac P A.&#10;$$&#10;Quindi le componenti del tensore dello sforzo sono:&#10;&#10;$$&#10;\mathbf T=\left[\begin{array}{ccc}&#10;0 &amp; 0 &amp; 0 \\&#10;0 &amp; 0 &amp; 0 \\&#10;0 &amp; 0 &amp; \frac P A&#10;\end{array}\right]&#10;$$&#10;&#10;&#10;\end{document}"/>
  <p:tag name="IGUANATEXSIZE" val="20"/>
  <p:tag name="IGUANATEXCURSOR" val="718"/>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1"/>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Una lampada da \(80-\text{kg}\) è sostenuta da due funi \(AB\) e \(BC\). Se \(AB\) ha un diametro di \(10 \text{ mm}\) e \(BC\) ha un diametro di \(8 \text{ mm}\), determinare lo sforzo normale medio in ciascuna fune.&#10;&#10;&#10;&#10;\end{document}"/>
  <p:tag name="IGUANATEXSIZE" val="20"/>
  <p:tag name="IGUANATEXCURSOR" val="408"/>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3"/>
  <p:tag name="ORIGINALWIDTH" val="273"/>
  <p:tag name="OUTPUTTYPE" val="PDF"/>
  <p:tag name="IGUANATEXVERSION" val="160"/>
  <p:tag name="LATEXADDIN" val="\documentclass{article}&#10;\usepackage{amsmath,bbm,mathrsfs}&#10;\setlength\parindent{0em}&#10;\usepackage{geometry}&#10;\geometry{textwidth=10cm}&#10;\setlength\parskip{1em}&#10;\pagestyle{empty}&#10;\begin{document}&#10;&#10;Indichiamo con $\mathbf F_{BA}$ e $\mathbf F_{BC}$ le forze trasmesse dai due cavi.&#10;&#10;Imponendo l'equilibrio lungo la direzione orizzontale troviamo:&#10;$$&#10;F_{B C}\left(\frac{4}{5}\right)-F_{B A} \cos 60^{\circ}=0&#10;$$&#10;&#10;Imponendo l'equilibrio lungo la direzione verticale otteniamo:&#10;$$&#10;F_{B C}\left(\frac{3}{5}\right)+F_{B A} \sin 60^{\circ}-784.8 \mathrm{~N}=0&#10;$$&#10;Risolvendo:&#10;$$&#10;F_{B C}=395.2 \mathrm{~N}, \quad F_{B A}=632.4 \mathrm{~N}&#10;$$&#10;Le tensioni normali medie sono:&#10;$$&#10;\begin{aligned}&#10;&amp; \sigma_{B C}=\frac{F_{B C}}{A_{B C}}=\frac{395.2 \mathrm{~N}}{\pi(0.004 \mathrm{~m})^2}=7.86 \mathrm{MPa} \\&#10;&amp; \sigma_{B A}=\frac{F_{B A}}{A_{B A}}=\frac{632.4 \mathrm{~N}}{\pi(0.005 \mathrm{~m})^2}=8.05 \mathrm{MPa}&#10;\end{aligned}&#10;$$&#10;&#10;&#10;\end{document}"/>
  <p:tag name="IGUANATEXSIZE" val="20"/>
  <p:tag name="IGUANATEXCURSOR" val="62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45"/>
  <p:tag name="ORIGINALWIDTH" val="227"/>
  <p:tag name="OUTPUTTYPE" val="PDF"/>
  <p:tag name="IGUANATEXVERSION" val="160"/>
  <p:tag name="LATEXADDIN" val="\documentclass{article}&#10;\usepackage{amsmath,bbm,mathrsfs}&#10;\setlength\parindent{0em}&#10;\usepackage{geometry}&#10;\geometry{textwidth=8cm}&#10;\setlength\parskip{1em}&#10;\pagestyle{empty}&#10;\begin{document}&#10;&#10;La barra nella Figura 1-15a ha una larghezza costante di \(35 \, \text{mm}\) e uno spessore di \(10 \, \text{mm}\). Determina la massima tensione normale media nella barra quando è sottoposta al carico mostrato.&#10;&#10;&#10;\end{document}"/>
  <p:tag name="IGUANATEXSIZE" val="28"/>
  <p:tag name="IGUANATEXCURSOR" val="12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46"/>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Le forze assiali interne nelle regioni \(AB, BC\), e \(CD\) sono tutte costanti ma hanno intensit\`a diverse. &#10;&#10;Utilizzando il metodo delle sezioni, le azioni interne sono mostrate nei diagrammi delle forze sul corpo libero dei segmenti di sinistra mostrati in Fig. 1-15b. &#10;&#10;Il diagramma delle forze normali, che rappresenta graficamente questi risultati, è mostrato in Fig. 1-15c. Il carico più grande è nella regione \(BC\), dove \(N_{BC} = 30 \, \text{kN}\). Poiché l'area della sezione trasversale della barra è costante, la più grande tensione normale media si verifica anche all'interno di questa regione della barra.&#10;&#10;Tensione Normale Media. Abbiamo&#10;\[&#10;\sigma_{BC} = \frac{N_{BC}}{A} = \frac{30 \times 10^3 \, \text{N}}{(0.035 \, \text{m})(0.010 \, \text{m})} = 85.7 \, \text{MPa} \quad \text{Risposta.}&#10;\]&#10;&#10;La distribuzione degli sforzi che agiscono su una sezione trasversale arbitraria della barra all'interno della regione \(BC\) è mostrata in Fig. \(1-15 d\).&#10;&#10;\end{document}"/>
  <p:tag name="IGUANATEXSIZE" val="20"/>
  <p:tag name="IGUANATEXCURSOR" val="84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40"/>
  <p:tag name="ORIGINALWIDTH" val="162"/>
  <p:tag name="OUTPUTTYPE" val="PDF"/>
  <p:tag name="IGUANATEXVERSION" val="160"/>
  <p:tag name="LATEXADDIN" val="\documentclass{article}&#10;\usepackage{amsmath,bbm,mathrsfs}&#10;\setlength\parindent{0em}&#10;\usepackage{geometry}&#10;\geometry{textwidth=10cm}&#10;\setlength\parskip{1em}&#10;\pagestyle{empty}&#10;\begin{document}&#10;&#10;Tensione tangenziale media&#10;$$&#10;\tau_{\text {avg }}=\frac{V}{A}&#10;$$&#10;&#10;\end{document}"/>
  <p:tag name="IGUANATEXSIZE" val="20"/>
  <p:tag name="IGUANATEXCURSOR" val="218"/>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2"/>
  <p:tag name="ORIGINALWIDTH" val="343"/>
  <p:tag name="OUTPUTTYPE" val="PDF"/>
  <p:tag name="IGUANATEXVERSION" val="160"/>
  <p:tag name="LATEXADDIN" val="\documentclass{article}&#10;\usepackage{amsmath,bbm,mathrsfs}&#10;\pagestyle{empty}&#10;\begin{document}&#10;&#10;  \begin{itemize}&#10;        \item Modelli matematici per azioni interne sviluppati storicamente, maturati con Cauchy.&#10;        \item Sezione del corpo con piano $\pi_n$ rivela azioni di contatto $\mathbf{F}_n$ e $\mathbf{M}_n$ per equilibrio.&#10;    \end{itemize}&#10;    \textbf{Tensione:}&#10;    \[&#10;    \mathbf{t}_n = \lim_{\Delta A_n \rightarrow 0} \frac{\Delta \mathbf{F}_n}{\Delta A_n}, \quad \lim_{\Delta A_n \rightarrow 0} \frac{\Delta \mathbf{M}_n}{\Delta A_n} = \mathbf{0}&#10;    \]&#10;    \textbf{Implicazioni:}&#10;    \begin{itemize}&#10;        \item Tensione $\mathbf{t}_n$ dipende da punto e normale.&#10;        \item Distinzione tra corpi di Cauchy e corpi di Cosserat.&#10;    \end{itemize}&#10;&#10;&#10;&#10;\end{document}"/>
  <p:tag name="IGUANATEXSIZE" val="20"/>
  <p:tag name="IGUANATEXCURSOR" val="712"/>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55"/>
  <p:tag name="ORIGINALWIDTH" val="227"/>
  <p:tag name="OUTPUTTYPE" val="PDF"/>
  <p:tag name="IGUANATEXVERSION" val="160"/>
  <p:tag name="LATEXADDIN" val="\documentclass{article}&#10;\usepackage{amsmath,bbm,mathrsfs}&#10;\setlength\parindent{0em}&#10;\usepackage{geometry}&#10;\geometry{textwidth=8cm}&#10;\setlength\parskip{1em}&#10;\pagestyle{empty}&#10;\begin{document}&#10;&#10;&#10;Se l'incastro in legno ha uno spessore di \(150 \, \text{mm}\), determinare lo sforzo di taglio medio lungo i piani \(a-a\) e \(b-b\) dell'elemento collegato. Per ogni piano, rappresentare lo stato di sollecitazione su un elemento del materiale.&#10;&#10;\end{document}"/>
  <p:tag name="IGUANATEXSIZE" val="20"/>
  <p:tag name="IGUANATEXCURSOR" val="12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Riferendosi al diagramma delle forze sul corpo libero &#10;$$&#10;\stackrel{+}{\rightarrow} F_x = 0 ; \quad 6 \, \text{kN} - F - F = 0 \quad F = 3 \, \text{kN}&#10;$$&#10;Ora consideriamo l'equilibrio dei segmenti tagliati lungo i piani di taglio \(a-a\) e \(b-b\), mostrati nelle Fig. \(1-22 c\) e \(1-22 d\).&#10;$$&#10;\begin{aligned}&#10;&amp; \stackrel{\Sigma}{\rightarrow} F_x = 0 ; \quad V_a - 3 \, \text{kN} = 0 \quad V_a = 3 \, \text{kN} \\&#10;&amp; \stackrel{\pm}{\rightarrow} F_x = 0 ; \quad 3 \, \text{kN} - V_b = 0 \quad V_b = 3 \, \text{kN} \&#10;\end{aligned}&#10;$$&#10;&#10;$$&#10;\begin{aligned}&#10;&amp; \left( \tau_a \right)_{\text{avg}} = \frac{V_a}{A_a} = \frac{3 \times 10^3 \, \text{N}}{(0.1 \, \text{m}) (0.15 \, \text{m})} = 200 \, \text{kPa} \\&#10;&amp; \left( \tau_b \right)_{\text{avg}} = \frac{V_b}{A_b} = \frac{3 \times 10^3 \, \text{N}}{(0.125 \, \text{m}) (0.15 \, \text{m})} = 160 \, \text{kPa} \&#10;\end{aligned}&#10;$$&#10;&#10;&#10;Lo stato di sollecitazione sugli elementi situati sulle sezioni \(a-a\) e \(b-b\) è mostrato nelle c e d.&#10;&#10;&#10;&#10;\end{document}"/>
  <p:tag name="IGUANATEXSIZE" val="20"/>
  <p:tag name="IGUANATEXCURSOR" val="1175"/>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3"/>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Determina la tensione tangenziale media nel perno di diametro 20 mm in \(A\) e nel perno di diametro 30 mm in \(B\) che sostengono la trave nella Fig. 1-21a.&#10;&#10;&#10;\end{document}"/>
  <p:tag name="IGUANATEXSIZE" val="20"/>
  <p:tag name="IGUANATEXCURSOR" val="34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32"/>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Le forze sui perni possono essere ottenute considerando l'equilibrio della trave, Fig. 1-21b.&#10;$$&#10;\begin{array}{lll}&#10;\downarrow+\Sigma M_A=0 ; &amp; &amp; \\&#10;&amp; F_B\left(\frac{4}{5}\right)(6 \, \text{m}) - 30 \, \text{kN}(2 \, \text{m})=0 &amp; F_B=12.5 \, \text{kN} \\&#10;\stackrel{+}{\rightarrow} \Sigma F_x=0 ; &amp; (12.5 \, \text{kN})\left(\frac{3}{5}\right) - A_x=0 &amp; A_x=7.50 \, \text{kN} \\&#10;\uparrow \Sigma F_y=0 ; &amp; A_y+(12.5 \, \text{kN})\left(\frac{4}{5}\right) - 30 \, \text{kN}=0 &amp; A_y=20 \, \text{kN}&#10;\end{array}&#10;$$&#10;Quindi, la forza risultante che agisce sul perno \(A\) è&#10;$$&#10;F_A = \sqrt{A_x^2 + A_y^2} = \sqrt{(7.50 \, \text{kN})^2 + (20 \, \text{kN})^2} = 21.36 \, \text{kN}&#10;$$&#10;&#10;&#10;\end{document}"/>
  <p:tag name="IGUANATEXSIZE" val="20"/>
  <p:tag name="IGUANATEXCURSOR" val="86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3"/>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Il perno in \( A \) è sostenuto da due &quot;lamine&quot; fisse, quindi il diagramma delle forze sul corpo libero del segmento centrale del perno mostrato nella Fig. 1-21c ha due superfici di taglio tra la trave e ogni lamina. Poiché la forza della trave \( (21.36 \, \text{kN}) \) che agisce sul perno è sostenuta dalla forza di taglio su ciascuna delle due superfici, viene chiamata taglio doppio. Quindi,&#10;\[&#10;V_A = \frac{F_A}{2} = \frac{21.36 \, \text{kN}}{2} = 10.68 \, \text{kN}&#10;\]&#10;Nella Fig. 1-21a, si noti che il perno \( B \) è soggetto a taglio singolo, che si verifica nella sezione tra il cavo e la trave, Fig. 1-21d. Per questo segmento del perno,&#10;\[&#10;V_B = F_B = 12.5 \, \text{kN}&#10;\]&#10;&#10;Sforzo Tagliante Medio.&#10;\[&#10;\begin{aligned}&#10;&amp; \left(\tau_A\right)_{\text{avg}} = \frac{V_A}{A_A} = \frac{10.68 \times 10^3 \, \text{N}}{\frac{\pi}{4}(0.02 \, \text{m})^2} = 34.0 \, \text{MPa} \\&#10;&amp; \left(\tau_B\right)_{\text{avg}} = \frac{V_B}{A_B} = \frac{12.5 \times 10^3 \, \text{N}}{\frac{\pi}{4}(0.03 \, \text{m})^2} = 17.7 \, \text{MPa}&#10;\end{aligned}&#10;\]&#10;Risposta.&#10;&#10;\end{document}"/>
  <p:tag name="IGUANATEXSIZE" val="20"/>
  <p:tag name="IGUANATEXCURSOR" val="23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93"/>
  <p:tag name="ORIGINALWIDTH" val="344"/>
  <p:tag name="OUTPUTTYPE" val="PDF"/>
  <p:tag name="IGUANATEXVERSION" val="160"/>
  <p:tag name="LATEXADDIN" val="\documentclass{article}&#10;\usepackage{amsmath,bbm,mathrsfs}&#10;\pagestyle{empty}&#10;\begin{document}&#10;&#10;Nel contesto dell'analisi dei solidi, è fondamentale comprendere le azioni interne generate dalle forze di contatto tra le diverse parti del corpo. Queste azioni, studiate attraverso modelli matematici sviluppati nel corso della storia, giocano un ruolo cruciale nella determinazione dell'equilibrio e della risposta dei solidi alle sollecitazioni esterne. La sezione del corpo con un piano di normale $\mathbf{n}$ ci permette di analizzare tali azioni e definire la tensione $\mathbf{t}_n$ che agisce lungo quella direzione. Questo concetto è centrale per comprendere il comportamento dei materiali solidi in risposta alle sollecitazioni meccaniche&#10;&#10;&#10;&#10;&#10;\end{document}"/>
  <p:tag name="IGUANATEXSIZE" val="20"/>
  <p:tag name="IGUANATEXCURSOR" val="571"/>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7"/>
  <p:tag name="ORIGINALWIDTH" val="283"/>
  <p:tag name="OUTPUTTYPE" val="PDF"/>
  <p:tag name="IGUANATEXVERSION" val="160"/>
  <p:tag name="LATEXADDIN" val="\documentclass{article}&#10;\usepackage{amsmath,bbm,mathrsfs}&#10;\pagestyle{empty}&#10;\usepackage{geometry}&#10;\geometry{textwidth=10cm}&#10;\setlength\parindent{0em}&#10;\begin{document}&#10;&#10;&#10;&#10;  \textbf{Versore Normale:}&#10;  $$&#10;  \mathbf{n} = \left[ \alpha \; \beta \; \gamma \right]^T&#10;  $$&#10;  $$&#10;  \alpha^2 + \beta^2 + \gamma^2 = 1&#10;  $$&#10;&#10;  \textbf{Formula di Decomposizione:}&#10;  $$&#10;  \mathbf{t}_n = \boldsymbol\tau_n + \sigma_n \mathbf{n}&#10;  $$&#10;&#10;Mentre $\sigma_n$ \`e uno scalare, $\boldsymbol\tau_n$ (in grassetto) \`e un vettore.\medskip&#10;&#10;L'intensit\`a di $\boldsymbol\tau_n$ \`e di norma indicata con $\tau_n$.\medskip&#10;&#10;Quando $\boldsymbol n$ \`e fissato, la tensione normale e tangenziale vengono indicate con $\sigma$ e $\tau$.&#10;&#10;&#10;\end{document}&#10;&#10;&#10;&#10;&#10;\end{document}"/>
  <p:tag name="IGUANATEXSIZE" val="20"/>
  <p:tag name="IGUANATEXCURSOR" val="630"/>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34"/>
  <p:tag name="ORIGINALWIDTH" val="343"/>
  <p:tag name="OUTPUTTYPE" val="PDF"/>
  <p:tag name="IGUANATEXVERSION" val="160"/>
  <p:tag name="LATEXADDIN" val="\documentclass{article}&#10;\usepackage{amsmath,bbm,mathrsfs}&#10;\pagestyle{empty}&#10;\begin{document}&#10;&#10;Il vettore tensione $\mathbf{t}_n$ in un sistema cartesiano ortogonale di riferimento $(O ; x, y, z)$ ha componenti cartesiane:&#10;&#10;$$\mathbf{t}_n=\left[\begin{array}{lll}t_{n x} \\ t_{n y} \\ t_{n z}\end{array}\right]$$&#10;&#10;Le componenti delle tensioni secondo i tre piani coordinati prendono il nome di componenti speciali di tensione, Fig. 14.4b:&#10;$$&#10;\mathbf{t}_x=\left[\begin{array}{c}&#10;\sigma_x \\&#10;\tau_{x y} \\&#10;\tau_{x z}&#10;\end{array}\right], \quad \mathbf{t}_y=\left[\begin{array}{c}&#10;\tau_{y x} \\&#10;\sigma_y \\&#10;\tau_{y z}&#10;\end{array}\right], \quad \mathbf{t}_z=\left[\begin{array}{c}&#10;\tau_{z x} \\&#10;\tau_{z y} \\&#10;\sigma_z&#10;\end{array}\right]&#10;$$&#10;Le componenti speciali di tensione vengono raccolte nel tensore degli sforzi o tensore della tensione $\mathbf{T}$ le cui colonne rappresentano le tensioni agenti sui piani coordinati:&#10;(14.7)&#10;$$&#10;\mathbf{T}(P)=\left[\begin{array}{lll}&#10;\mathbf{t}_x &amp; \mathbf{t}_y &amp; \mathbf{t}_z&#10;\end{array}\right]=\left[\begin{array}{ccc}&#10;\sigma_x &amp; \tau_{y x} &amp; \tau_{z x} \\&#10;\tau_{x y} &amp; \sigma_y &amp; \tau_{z y} \\&#10;\tau_{x z} &amp; \tau_{y z} &amp; \sigma_z&#10;\end{array}\right]&#10;$$&#10;&#10;\end{document}"/>
  <p:tag name="IGUANATEXSIZE" val="20"/>
  <p:tag name="IGUANATEXCURSOR" val="118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0"/>
  <p:tag name="ORIGINALWIDTH" val="328"/>
  <p:tag name="OUTPUTTYPE" val="PDF"/>
  <p:tag name="IGUANATEXVERSION" val="160"/>
  <p:tag name="LATEXADDIN" val="\documentclass{article}&#10;\usepackage{amsmath,bbm,mathrsfs}&#10;\pagestyle{empty}&#10;\begin{document}&#10;&#10;  \begin{itemize}&#10;    \item Estensione del principio di azione e reazione a tensioni.&#10;    \item Considera un parallelepipedo infinitesimale nel solido di Cauchy.&#10;    \item Equazione di equilibrio alla traslazione:&#10;      \[&#10;      \mathbf{t}_n \varepsilon^2 + \mathbf{t}_{-n} \varepsilon^2 + \mathbf{f}_l + \mathbf{b} \varepsilon^4 = \mathbf{0}&#10;      \]&#10;    \item Al limite per $\varepsilon \rightarrow 0$, trascurando infinitesimi di ordine superiore al secondo (sulla superficie laterale la forza $\mathbf{f}_l$ è di ordine $\left.\mathscr{O}\left(\varepsilon^3\right)\right)$, si ottiene:&#10;$$&#10;\mathbf{t}_{-n}=-\mathbf{t}_n&#10;$$&#10;  \end{itemize}&#10;&#10;  \begin{itemize}&#10;    \item Il Lemma di Cauchy estende il principio di azione e reazione (terza legge di Newton) al contesto delle tensioni in un solido.&#10;    \item In un parallelepipedo infinitesimale, le tensioni su due facce opposte si annullano a vicenda, confermando l'equilibrio del solido.&#10;    \item Questa proprietà è fondamentale per la comprensione delle tensioni in materiali continui.&#10;  \end{itemize}&#10;&#10;&#10;&#10;&#10;\end{document}"/>
  <p:tag name="IGUANATEXSIZE" val="20"/>
  <p:tag name="IGUANATEXCURSOR" val="71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97"/>
  <p:tag name="ORIGINALWIDTH" val="397"/>
  <p:tag name="OUTPUTTYPE" val="PDF"/>
  <p:tag name="IGUANATEXVERSION" val="160"/>
  <p:tag name="LATEXADDIN" val="\documentclass{article}&#10;\usepackage{amsmath,bbm,mathrsfs}&#10;\setlength\parindent{0em}&#10;\usepackage{geometry}&#10;\geometry{textwidth=14cm}&#10;\setlength\parskip{1em}&#10;\pagestyle{empty}&#10;\begin{document}&#10;&#10;Il lemma di Cauchy stabilisce che il vettore tensione \`e una funzione dispari di $\mathbf n$.&#10;&#10;Adoperando le definizioni di $\sigma_n$ e $\mathbf\tau_n$ \`e un semplice esercizio dimostrare che $\sigma_n$ \`e una funzione pari di $\mathbf n$, vale a dire:&#10;$$&#10;\sigma_{-n}=\sigma_{n}.&#10;$$&#10;Inoltre, si vede che $\boldsymbol\tau_n$ \`e una funzione dispari, e pertanto il suo modulo \`e una funzione pari di $n$:&#10;$$&#10;\tau_{-n}=\tau_{n}.&#10;$$&#10;&#10;&#10;\end{document}"/>
  <p:tag name="IGUANATEXSIZE" val="20"/>
  <p:tag name="IGUANATEXCURSOR" val="600"/>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23"/>
  <p:tag name="ORIGINALWIDTH" val="343"/>
  <p:tag name="OUTPUTTYPE" val="PDF"/>
  <p:tag name="IGUANATEXVERSION" val="160"/>
  <p:tag name="LATEXADDIN" val="\documentclass{article}&#10;\usepackage{amsmath,bbm,mathrsfs}&#10;\pagestyle{empty}&#10;\setlength\parindent{0em}&#10;\begin{document}&#10;&#10;Si consideri un punto $P$ all'interno del solido e si prenda in esame una superficie infinitesima di normale &#10;$$&#10;\mathbf{n}=\left[\begin{array}{l}\alpha\\ \beta\\ \gamma\end{array}\right]&#10;$$&#10;&#10;Formula fondamentale di Cauchy:&#10;$$&#10;\mathbf{t}_n=\mathbf{t}_x \alpha+\mathbf{t}_y \beta+\mathbf{t}_z \gamma&#10;$$&#10;Ricordando le espressioni per le componenti di $\mathbf t_x$, $\mathbf t_y$, $\mathbf t_z$&#10;troviamo&#10;$$&#10;\begin{aligned}&#10;&amp; t_{n x}=\alpha \sigma_x+\beta \tau_{y x}+\gamma \tau_{z x} \\&#10;&amp; t_{n y}=\alpha \tau_{x y}+\beta \sigma_y+\gamma \tau_{z y} \\&#10;&amp; t_{n z}=\alpha \tau_{x z}+\beta \tau_{y z}+\gamma \sigma_z&#10;\end{aligned}&#10;$$&#10;vale a dire,&#10;$$&#10;\left[\begin{array}{l}&#10;t_{n x} \\&#10;t_{n y} \\&#10;t_{n z}&#10;\end{array}\right]=\left[\begin{array}{ccc}&#10;\sigma_x &amp; \tau_{y x} &amp; \tau_{z x} \\&#10;\tau_{x y} &amp; \sigma_y &amp; \tau_{z y} \\&#10;\tau_{x z} &amp; \tau_{y z} &amp; \sigma_z&#10;\end{array}\right]\left[\begin{array}{l}&#10;\alpha \\&#10;\beta \\&#10;\gamma&#10;\end{array}\right]&#10;$$&#10;In forma compatta&#10;$$&#10;\mathbf{t}_n=\mathbf{T n}&#10;$$&#10;dove&#10;$$&#10;\mathbf T=\left[\begin{array}{ccc}&#10;\sigma_x &amp; \tau_{y x} &amp; \tau_{z x} \\&#10;\tau_{x y} &amp; \sigma_y &amp; \tau_{z y} \\&#10;\tau_{x z} &amp; \tau_{y z} &amp; \sigma_z&#10;\end{array}\right]&#10;$$&#10;\`e detto \emph{tensore dello sforzo}&#10;&#10;\end{document}"/>
  <p:tag name="IGUANATEXSIZE" val="20"/>
  <p:tag name="IGUANATEXCURSOR" val="1282"/>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121</Words>
  <Application>Microsoft Macintosh PowerPoint</Application>
  <PresentationFormat>Widescreen</PresentationFormat>
  <Paragraphs>26</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freight-text-pro</vt:lpstr>
      <vt:lpstr>Office Theme</vt:lpstr>
      <vt:lpstr>La nozione di sforzo</vt:lpstr>
      <vt:lpstr>PowerPoint Presentation</vt:lpstr>
      <vt:lpstr>PowerPoint Presentation</vt:lpstr>
      <vt:lpstr>Componente normale e tangenziale della tensione</vt:lpstr>
      <vt:lpstr>Componenti speciali di tensione </vt:lpstr>
      <vt:lpstr>Lemma di Cauchy</vt:lpstr>
      <vt:lpstr>Conseguenze del lemma di Cauchy</vt:lpstr>
      <vt:lpstr>Formula di Cauchy</vt:lpstr>
      <vt:lpstr>Dimostrazione della Formula di Cauchy </vt:lpstr>
      <vt:lpstr>Equazioni indefinite di equilibrio </vt:lpstr>
      <vt:lpstr>Dimostrazione delle equazioni indefinite di equilibrio </vt:lpstr>
      <vt:lpstr>Reciprocità delle tensioni tangenziali</vt:lpstr>
      <vt:lpstr>Dimostrazione della reciprocità</vt:lpstr>
      <vt:lpstr>Esercizio: tensione in una trave caricata assialmente</vt:lpstr>
      <vt:lpstr>Esercizio: tensione in una trave caricata assialmente</vt:lpstr>
      <vt:lpstr>Esercizio: tensione in una trave caricata assialmente</vt:lpstr>
      <vt:lpstr>Esercizio: tensione in una trave caricata assialmente</vt:lpstr>
      <vt:lpstr>Valori della tensione sul bordo</vt:lpstr>
      <vt:lpstr>In sintesi</vt:lpstr>
      <vt:lpstr>Principio di Saint-Venant</vt:lpstr>
      <vt:lpstr>PowerPoint Presentation</vt:lpstr>
      <vt:lpstr>Conseguenze del principio di Saint-Venant</vt:lpstr>
      <vt:lpstr>Esercizio</vt:lpstr>
      <vt:lpstr>Soluzione</vt:lpstr>
      <vt:lpstr>Esercizio</vt:lpstr>
      <vt:lpstr>Esercizio: tensione tangenziale media</vt:lpstr>
      <vt:lpstr>Esercizio</vt:lpstr>
      <vt:lpstr>PowerPoint Presentation</vt:lpstr>
      <vt:lpstr>Esercizio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 concetto di sollecitazione</dc:title>
  <dc:creator>Giuseppe Tomassetti</dc:creator>
  <cp:lastModifiedBy>Giuseppe Tomassetti</cp:lastModifiedBy>
  <cp:revision>6</cp:revision>
  <dcterms:created xsi:type="dcterms:W3CDTF">2023-09-02T11:04:21Z</dcterms:created>
  <dcterms:modified xsi:type="dcterms:W3CDTF">2023-09-02T21:22:23Z</dcterms:modified>
</cp:coreProperties>
</file>